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83" r:id="rId12"/>
    <p:sldId id="1716" r:id="rId13"/>
    <p:sldId id="1718" r:id="rId14"/>
    <p:sldId id="942" r:id="rId15"/>
    <p:sldId id="1722" r:id="rId16"/>
    <p:sldId id="1397" r:id="rId17"/>
    <p:sldId id="1395" r:id="rId18"/>
    <p:sldId id="266" r:id="rId19"/>
    <p:sldId id="267" r:id="rId20"/>
    <p:sldId id="1723" r:id="rId21"/>
    <p:sldId id="1728" r:id="rId22"/>
    <p:sldId id="268" r:id="rId23"/>
    <p:sldId id="269" r:id="rId24"/>
    <p:sldId id="270" r:id="rId25"/>
    <p:sldId id="271" r:id="rId26"/>
    <p:sldId id="1725" r:id="rId27"/>
    <p:sldId id="1726" r:id="rId28"/>
    <p:sldId id="272" r:id="rId29"/>
    <p:sldId id="273" r:id="rId30"/>
    <p:sldId id="1727" r:id="rId31"/>
    <p:sldId id="1724" r:id="rId32"/>
    <p:sldId id="274" r:id="rId33"/>
    <p:sldId id="275" r:id="rId34"/>
    <p:sldId id="276" r:id="rId35"/>
    <p:sldId id="277" r:id="rId36"/>
    <p:sldId id="278" r:id="rId37"/>
    <p:sldId id="279" r:id="rId38"/>
    <p:sldId id="280" r:id="rId39"/>
    <p:sldId id="281" r:id="rId40"/>
  </p:sldIdLst>
  <p:sldSz cx="9144000" cy="5143500" type="screen16x9"/>
  <p:notesSz cx="6858000" cy="9144000"/>
  <p:embeddedFontLst>
    <p:embeddedFont>
      <p:font typeface="Avenir Book" panose="02000503020000020003" pitchFamily="2" charset="0"/>
      <p:regular r:id="rId42"/>
      <p:italic r:id="rId43"/>
    </p:embeddedFont>
    <p:embeddedFont>
      <p:font typeface="Baskerville Old Face" panose="02020602080505020303" pitchFamily="18" charset="77"/>
      <p:regular r:id="rId44"/>
    </p:embeddedFont>
    <p:embeddedFont>
      <p:font typeface="Bodoni Book" pitchFamily="2" charset="77"/>
      <p:regular r:id="rId45"/>
    </p:embeddedFont>
    <p:embeddedFont>
      <p:font typeface="Raleway"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61" d="100"/>
          <a:sy n="161" d="100"/>
        </p:scale>
        <p:origin x="784" y="200"/>
      </p:cViewPr>
      <p:guideLst>
        <p:guide orient="horz" pos="1620"/>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cebcb43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cebcb43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Want us to...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d0a55e8e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d0a55e8e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d0a55e8e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d0a55e8e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82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d0a55e8e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d0a55e8e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Step 1 I’ll help you</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Results of this: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&lt;BENEFIT/OUTCOME&gt;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efa458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efa458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slide: testimonial/results of Step 1 - i..e if one of your clients has a breakthrough just htere. Or even just a case study and testimonial in general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efa458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efa458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slide: testimonial/results of Step 1 - i..e if one of your clients has a breakthrough just htere. Or even just a case study and testimonial in general</a:t>
            </a:r>
            <a:endParaRPr/>
          </a:p>
        </p:txBody>
      </p:sp>
    </p:spTree>
    <p:extLst>
      <p:ext uri="{BB962C8B-B14F-4D97-AF65-F5344CB8AC3E}">
        <p14:creationId xmlns:p14="http://schemas.microsoft.com/office/powerpoint/2010/main" val="242182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efa458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efa458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Optional slide: testimonial/results of Step 1 - </a:t>
            </a:r>
            <a:r>
              <a:rPr lang="en" dirty="0" err="1"/>
              <a:t>i</a:t>
            </a:r>
            <a:r>
              <a:rPr lang="en" dirty="0"/>
              <a:t>..e if one of your clients has a breakthrough just </a:t>
            </a:r>
            <a:r>
              <a:rPr lang="en" dirty="0" err="1"/>
              <a:t>htere</a:t>
            </a:r>
            <a:r>
              <a:rPr lang="en" dirty="0"/>
              <a:t>. Or even just a case study and testimonial in general</a:t>
            </a:r>
            <a:endParaRPr dirty="0"/>
          </a:p>
        </p:txBody>
      </p:sp>
    </p:spTree>
    <p:extLst>
      <p:ext uri="{BB962C8B-B14F-4D97-AF65-F5344CB8AC3E}">
        <p14:creationId xmlns:p14="http://schemas.microsoft.com/office/powerpoint/2010/main" val="384053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efa4587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efa4587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Wwhen they work with you, you do step #1 FOR THEM… so they save time and all these other benefits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ebcb43b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ebcb43b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I’ll help you</a:t>
            </a:r>
            <a:endParaRPr/>
          </a:p>
          <a:p>
            <a:pPr marL="0" lvl="0" indent="0" algn="l" rtl="0">
              <a:spcBef>
                <a:spcPts val="0"/>
              </a:spcBef>
              <a:spcAft>
                <a:spcPts val="0"/>
              </a:spcAft>
              <a:buNone/>
            </a:pPr>
            <a:endParaRPr/>
          </a:p>
          <a:p>
            <a:pPr marL="0" lvl="0" indent="0" algn="l" rtl="0">
              <a:spcBef>
                <a:spcPts val="0"/>
              </a:spcBef>
              <a:spcAft>
                <a:spcPts val="0"/>
              </a:spcAft>
              <a:buNone/>
            </a:pPr>
            <a:r>
              <a:rPr lang="en"/>
              <a:t>Results of this:</a:t>
            </a:r>
            <a:endParaRPr/>
          </a:p>
          <a:p>
            <a:pPr marL="457200" lvl="0" indent="-298450" algn="l" rtl="0">
              <a:spcBef>
                <a:spcPts val="0"/>
              </a:spcBef>
              <a:spcAft>
                <a:spcPts val="0"/>
              </a:spcAft>
              <a:buSzPts val="1100"/>
              <a:buChar char="-"/>
            </a:pPr>
            <a:r>
              <a:rPr lang="en"/>
              <a:t>&lt;BENEFIT/OUTCOME&gt;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ebcb43b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cebcb43b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d0a55e8e3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d0a55e8e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cebcb43b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cebcb43b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d0a55e8e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d0a55e8e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20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d0a55e8e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d0a55e8e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30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ebcb43b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cebcb43b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0a55e8e3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0a55e8e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0a55e8e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0a55e8e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566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efa458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efa458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slide: testimonial/results of Step 1 - i..e if one of your clients has a breakthrough just htere. Or even just a case study and testimonial in general</a:t>
            </a:r>
            <a:endParaRPr/>
          </a:p>
        </p:txBody>
      </p:sp>
    </p:spTree>
    <p:extLst>
      <p:ext uri="{BB962C8B-B14F-4D97-AF65-F5344CB8AC3E}">
        <p14:creationId xmlns:p14="http://schemas.microsoft.com/office/powerpoint/2010/main" val="3226343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efa4587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efa4587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Very brief. Only one sentence per step</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ebcb43b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ebcb43b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Plus, we’ll even &lt;do THIS for you&gt;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d0a55e8e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d0a55e8e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if you wnat me to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efa4587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cefa4587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ebcb43b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cebcb43b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efa4587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efa4587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If any of this sounds awesome, don’t even think anymore. Just start filling out the application on this page, and get on the phone with us so we can see if we’re both a good fit.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efa4587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cefa4587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d0a55e8e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d0a55e8e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d0a55e8e3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d0a55e8e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ebcb43b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cebcb43b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“You probably already know…”</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cebcb43b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cebcb43b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challenges they face trying to overcome their problem</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If they’re not desperate for a solution… slightly agitate pain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ebcb43b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cebcb43b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Whatever the solution is - My super secret leadgen system 900… and here’s how it will help you: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d0a55e8e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d0a55e8e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d0a55e8e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d0a55e8e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0a55e8e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d0a55e8e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A10B5E9-C0A3-1149-9D0F-03BD916F62E2}" type="datetimeFigureOut">
              <a:rPr lang="en-US" smtClean="0"/>
              <a:t>11/6/23</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AEDC68C-7082-094A-8EE3-5499B49264AB}" type="slidenum">
              <a:rPr lang="en-US" smtClean="0"/>
              <a:t>‹#›</a:t>
            </a:fld>
            <a:endParaRPr lang="en-US"/>
          </a:p>
        </p:txBody>
      </p:sp>
    </p:spTree>
    <p:extLst>
      <p:ext uri="{BB962C8B-B14F-4D97-AF65-F5344CB8AC3E}">
        <p14:creationId xmlns:p14="http://schemas.microsoft.com/office/powerpoint/2010/main" val="414128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a:buNone/>
              <a:defRPr sz="2800">
                <a:solidFill>
                  <a:schemeClr val="dk1"/>
                </a:solidFill>
                <a:latin typeface="Raleway"/>
                <a:ea typeface="Raleway"/>
                <a:cs typeface="Raleway"/>
                <a:sym typeface="Ralew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The Secret to Real Magic </a:t>
            </a:r>
            <a:br>
              <a:rPr lang="en-US" dirty="0"/>
            </a:br>
            <a:r>
              <a:rPr lang="en-US" dirty="0"/>
              <a:t>Earn more money </a:t>
            </a:r>
            <a:br>
              <a:rPr lang="en-US" dirty="0"/>
            </a:br>
            <a:r>
              <a:rPr lang="en-US" dirty="0"/>
              <a:t>Enjoy more freedom </a:t>
            </a:r>
            <a:br>
              <a:rPr lang="en-US" dirty="0"/>
            </a:br>
            <a:r>
              <a:rPr lang="en-US" dirty="0"/>
              <a:t>Built great relationships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Reason Why</a:t>
            </a:r>
            <a:endParaRPr/>
          </a:p>
          <a:p>
            <a:pPr marL="0" lvl="0" indent="0" algn="ctr" rtl="0">
              <a:spcBef>
                <a:spcPts val="0"/>
              </a:spcBef>
              <a:spcAft>
                <a:spcPts val="0"/>
              </a:spcAft>
              <a:buNone/>
            </a:pPr>
            <a:endParaRPr/>
          </a:p>
          <a:p>
            <a:pPr marL="0" lvl="0" indent="0" algn="ctr" rtl="0">
              <a:spcBef>
                <a:spcPts val="0"/>
              </a:spcBef>
              <a:spcAft>
                <a:spcPts val="0"/>
              </a:spcAft>
              <a:buNone/>
            </a:pPr>
            <a:r>
              <a:rPr lang="en"/>
              <a:t>Explain/Teach a little bit</a:t>
            </a:r>
            <a:endParaRPr/>
          </a:p>
          <a:p>
            <a:pPr marL="0" lvl="0" indent="0" algn="ctr" rtl="0">
              <a:spcBef>
                <a:spcPts val="0"/>
              </a:spcBef>
              <a:spcAft>
                <a:spcPts val="0"/>
              </a:spcAft>
              <a:buNone/>
            </a:pPr>
            <a:endParaRPr/>
          </a:p>
          <a:p>
            <a:pPr marL="0" lvl="0" indent="0" algn="ctr" rtl="0">
              <a:spcBef>
                <a:spcPts val="0"/>
              </a:spcBef>
              <a:spcAft>
                <a:spcPts val="0"/>
              </a:spcAft>
              <a:buNone/>
            </a:pPr>
            <a:r>
              <a:rPr lang="en"/>
              <a:t>Avoid back story of how you found it - just talk about why and teach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6" name="TextBox 5">
            <a:extLst>
              <a:ext uri="{FF2B5EF4-FFF2-40B4-BE49-F238E27FC236}">
                <a16:creationId xmlns:a16="http://schemas.microsoft.com/office/drawing/2014/main" id="{208C4038-3960-C04B-9DCA-5DDB49AA56D7}"/>
              </a:ext>
            </a:extLst>
          </p:cNvPr>
          <p:cNvSpPr txBox="1"/>
          <p:nvPr/>
        </p:nvSpPr>
        <p:spPr>
          <a:xfrm>
            <a:off x="609600" y="1962150"/>
            <a:ext cx="7983222" cy="2769989"/>
          </a:xfrm>
          <a:prstGeom prst="rect">
            <a:avLst/>
          </a:prstGeom>
          <a:noFill/>
        </p:spPr>
        <p:txBody>
          <a:bodyPr wrap="square" rtlCol="0">
            <a:spAutoFit/>
          </a:bodyPr>
          <a:lstStyle/>
          <a:p>
            <a:r>
              <a:rPr lang="en-US" sz="1800" dirty="0">
                <a:solidFill>
                  <a:schemeClr val="tx1"/>
                </a:solidFill>
                <a:latin typeface="Baskerville" panose="02020502070401020303" pitchFamily="18" charset="0"/>
                <a:ea typeface="Baskerville" panose="02020502070401020303" pitchFamily="18" charset="0"/>
              </a:rPr>
              <a:t>You are a spiritual being;  </a:t>
            </a:r>
          </a:p>
          <a:p>
            <a:r>
              <a:rPr lang="en-US" sz="1800" dirty="0">
                <a:solidFill>
                  <a:schemeClr val="tx1"/>
                </a:solidFill>
                <a:latin typeface="Baskerville" panose="02020502070401020303" pitchFamily="18" charset="0"/>
                <a:ea typeface="Baskerville" panose="02020502070401020303" pitchFamily="18" charset="0"/>
              </a:rPr>
              <a:t>You have a marvelous mind; and  </a:t>
            </a:r>
          </a:p>
          <a:p>
            <a:r>
              <a:rPr lang="en-US" sz="1800" dirty="0">
                <a:solidFill>
                  <a:schemeClr val="tx1"/>
                </a:solidFill>
                <a:latin typeface="Baskerville" panose="02020502070401020303" pitchFamily="18" charset="0"/>
                <a:ea typeface="Baskerville" panose="02020502070401020303" pitchFamily="18" charset="0"/>
              </a:rPr>
              <a:t>You live in a physical body.</a:t>
            </a:r>
          </a:p>
          <a:p>
            <a:br>
              <a:rPr lang="en-US" sz="2000" dirty="0">
                <a:solidFill>
                  <a:schemeClr val="tx1"/>
                </a:solidFill>
                <a:latin typeface="Baskerville" panose="02020502070401020303" pitchFamily="18" charset="0"/>
                <a:ea typeface="Baskerville" panose="02020502070401020303" pitchFamily="18" charset="0"/>
              </a:rPr>
            </a:br>
            <a:endParaRPr lang="en-US" sz="2000" dirty="0">
              <a:solidFill>
                <a:schemeClr val="tx1"/>
              </a:solidFill>
              <a:latin typeface="Baskerville" panose="02020502070401020303" pitchFamily="18" charset="0"/>
              <a:ea typeface="Baskerville" panose="02020502070401020303" pitchFamily="18" charset="0"/>
            </a:endParaRPr>
          </a:p>
          <a:p>
            <a:endParaRPr lang="en-US" sz="2000" dirty="0">
              <a:solidFill>
                <a:schemeClr val="tx1"/>
              </a:solidFill>
              <a:latin typeface="Baskerville" panose="02020502070401020303" pitchFamily="18" charset="0"/>
              <a:ea typeface="Baskerville" panose="02020502070401020303" pitchFamily="18" charset="0"/>
            </a:endParaRPr>
          </a:p>
          <a:p>
            <a:r>
              <a:rPr lang="en-US" sz="2000" b="1" dirty="0">
                <a:solidFill>
                  <a:schemeClr val="tx1"/>
                </a:solidFill>
                <a:latin typeface="Baskerville" panose="02020502070401020303" pitchFamily="18" charset="0"/>
                <a:ea typeface="Baskerville" panose="02020502070401020303" pitchFamily="18" charset="0"/>
              </a:rPr>
              <a:t>1: SPIRITUAL - NON PHYSICAL     	</a:t>
            </a:r>
            <a:r>
              <a:rPr lang="en-US" sz="2000" b="1" dirty="0">
                <a:solidFill>
                  <a:srgbClr val="FF0000"/>
                </a:solidFill>
                <a:latin typeface="Baskerville" panose="02020502070401020303" pitchFamily="18" charset="0"/>
                <a:ea typeface="Baskerville" panose="02020502070401020303" pitchFamily="18" charset="0"/>
              </a:rPr>
              <a:t>THOUGHT ENERGY </a:t>
            </a:r>
          </a:p>
          <a:p>
            <a:r>
              <a:rPr lang="en-US" sz="2000" b="1" dirty="0">
                <a:solidFill>
                  <a:schemeClr val="tx1"/>
                </a:solidFill>
                <a:latin typeface="Baskerville" panose="02020502070401020303" pitchFamily="18" charset="0"/>
                <a:ea typeface="Baskerville" panose="02020502070401020303" pitchFamily="18" charset="0"/>
              </a:rPr>
              <a:t>2: INTELLECTUAL			</a:t>
            </a:r>
            <a:r>
              <a:rPr lang="en-US" sz="2000" b="1" dirty="0">
                <a:solidFill>
                  <a:srgbClr val="FF0000"/>
                </a:solidFill>
                <a:latin typeface="Baskerville" panose="02020502070401020303" pitchFamily="18" charset="0"/>
                <a:ea typeface="Baskerville" panose="02020502070401020303" pitchFamily="18" charset="0"/>
              </a:rPr>
              <a:t>IDEAS</a:t>
            </a:r>
          </a:p>
          <a:p>
            <a:r>
              <a:rPr lang="en-US" sz="2000" b="1" dirty="0">
                <a:solidFill>
                  <a:schemeClr val="tx1"/>
                </a:solidFill>
                <a:latin typeface="Baskerville" panose="02020502070401020303" pitchFamily="18" charset="0"/>
                <a:ea typeface="Baskerville" panose="02020502070401020303" pitchFamily="18" charset="0"/>
              </a:rPr>
              <a:t>3: PHYSICAL				</a:t>
            </a:r>
            <a:r>
              <a:rPr lang="en-US" sz="2000" b="1" dirty="0">
                <a:solidFill>
                  <a:srgbClr val="FF0000"/>
                </a:solidFill>
                <a:latin typeface="Baskerville" panose="02020502070401020303" pitchFamily="18" charset="0"/>
                <a:ea typeface="Baskerville" panose="02020502070401020303" pitchFamily="18" charset="0"/>
              </a:rPr>
              <a:t>THINGS OR RESULTS</a:t>
            </a:r>
          </a:p>
        </p:txBody>
      </p:sp>
    </p:spTree>
    <p:extLst>
      <p:ext uri="{BB962C8B-B14F-4D97-AF65-F5344CB8AC3E}">
        <p14:creationId xmlns:p14="http://schemas.microsoft.com/office/powerpoint/2010/main" val="357922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1925" y="1714501"/>
            <a:ext cx="1253729" cy="33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p:cNvSpPr/>
          <p:nvPr/>
        </p:nvSpPr>
        <p:spPr>
          <a:xfrm>
            <a:off x="3829050" y="2389586"/>
            <a:ext cx="1396604" cy="33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379119" y="3696893"/>
            <a:ext cx="396479" cy="33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p:cNvSpPr txBox="1"/>
          <p:nvPr/>
        </p:nvSpPr>
        <p:spPr>
          <a:xfrm>
            <a:off x="377066" y="4648594"/>
            <a:ext cx="2918299" cy="369332"/>
          </a:xfrm>
          <a:prstGeom prst="rect">
            <a:avLst/>
          </a:prstGeom>
          <a:noFill/>
        </p:spPr>
        <p:txBody>
          <a:bodyPr wrap="square" rtlCol="0">
            <a:spAutoFit/>
          </a:bodyPr>
          <a:lstStyle/>
          <a:p>
            <a:r>
              <a:rPr lang="en-US" sz="900" i="1" dirty="0"/>
              <a:t>Origin: Dr. Thurman Fleet 1934, as presented by Bob Proctor</a:t>
            </a:r>
          </a:p>
        </p:txBody>
      </p:sp>
      <p:pic>
        <p:nvPicPr>
          <p:cNvPr id="8" name="Picture 7">
            <a:extLst>
              <a:ext uri="{FF2B5EF4-FFF2-40B4-BE49-F238E27FC236}">
                <a16:creationId xmlns:a16="http://schemas.microsoft.com/office/drawing/2014/main" id="{B8B81A4E-CE30-7241-A1EA-83B85B43A1DD}"/>
              </a:ext>
            </a:extLst>
          </p:cNvPr>
          <p:cNvPicPr/>
          <p:nvPr/>
        </p:nvPicPr>
        <p:blipFill>
          <a:blip r:embed="rId2">
            <a:extLst>
              <a:ext uri="{28A0092B-C50C-407E-A947-70E740481C1C}">
                <a14:useLocalDpi xmlns:a14="http://schemas.microsoft.com/office/drawing/2010/main" val="0"/>
              </a:ext>
            </a:extLst>
          </a:blip>
          <a:stretch>
            <a:fillRect/>
          </a:stretch>
        </p:blipFill>
        <p:spPr>
          <a:xfrm>
            <a:off x="3452290" y="981998"/>
            <a:ext cx="2294190" cy="3479544"/>
          </a:xfrm>
          <a:prstGeom prst="rect">
            <a:avLst/>
          </a:prstGeom>
        </p:spPr>
      </p:pic>
    </p:spTree>
    <p:extLst>
      <p:ext uri="{BB962C8B-B14F-4D97-AF65-F5344CB8AC3E}">
        <p14:creationId xmlns:p14="http://schemas.microsoft.com/office/powerpoint/2010/main" val="262589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1925" y="1714501"/>
            <a:ext cx="1253729" cy="33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p:cNvSpPr/>
          <p:nvPr/>
        </p:nvSpPr>
        <p:spPr>
          <a:xfrm>
            <a:off x="3829050" y="2389586"/>
            <a:ext cx="1396604" cy="33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379119" y="3696893"/>
            <a:ext cx="396479" cy="33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p:cNvSpPr txBox="1"/>
          <p:nvPr/>
        </p:nvSpPr>
        <p:spPr>
          <a:xfrm>
            <a:off x="377066" y="4648594"/>
            <a:ext cx="2918299" cy="369332"/>
          </a:xfrm>
          <a:prstGeom prst="rect">
            <a:avLst/>
          </a:prstGeom>
          <a:noFill/>
        </p:spPr>
        <p:txBody>
          <a:bodyPr wrap="square" rtlCol="0">
            <a:spAutoFit/>
          </a:bodyPr>
          <a:lstStyle/>
          <a:p>
            <a:r>
              <a:rPr lang="en-US" sz="900" i="1" dirty="0"/>
              <a:t>Origin: Dr. Thurman Fleet 1934, as presented by Bob Proctor</a:t>
            </a:r>
          </a:p>
        </p:txBody>
      </p:sp>
      <p:pic>
        <p:nvPicPr>
          <p:cNvPr id="8" name="Picture 7">
            <a:extLst>
              <a:ext uri="{FF2B5EF4-FFF2-40B4-BE49-F238E27FC236}">
                <a16:creationId xmlns:a16="http://schemas.microsoft.com/office/drawing/2014/main" id="{B8B81A4E-CE30-7241-A1EA-83B85B43A1DD}"/>
              </a:ext>
            </a:extLst>
          </p:cNvPr>
          <p:cNvPicPr/>
          <p:nvPr/>
        </p:nvPicPr>
        <p:blipFill>
          <a:blip r:embed="rId2">
            <a:extLst>
              <a:ext uri="{28A0092B-C50C-407E-A947-70E740481C1C}">
                <a14:useLocalDpi xmlns:a14="http://schemas.microsoft.com/office/drawing/2010/main" val="0"/>
              </a:ext>
            </a:extLst>
          </a:blip>
          <a:stretch>
            <a:fillRect/>
          </a:stretch>
        </p:blipFill>
        <p:spPr>
          <a:xfrm>
            <a:off x="3452290" y="981998"/>
            <a:ext cx="2294190" cy="3479544"/>
          </a:xfrm>
          <a:prstGeom prst="rect">
            <a:avLst/>
          </a:prstGeom>
        </p:spPr>
      </p:pic>
      <p:sp>
        <p:nvSpPr>
          <p:cNvPr id="9" name="TextBox 8">
            <a:extLst>
              <a:ext uri="{FF2B5EF4-FFF2-40B4-BE49-F238E27FC236}">
                <a16:creationId xmlns:a16="http://schemas.microsoft.com/office/drawing/2014/main" id="{172FF8BA-B791-C74D-BCFD-5655A60A08DA}"/>
              </a:ext>
            </a:extLst>
          </p:cNvPr>
          <p:cNvSpPr txBox="1"/>
          <p:nvPr/>
        </p:nvSpPr>
        <p:spPr>
          <a:xfrm>
            <a:off x="129567" y="1207569"/>
            <a:ext cx="2524967" cy="738664"/>
          </a:xfrm>
          <a:prstGeom prst="rect">
            <a:avLst/>
          </a:prstGeom>
          <a:noFill/>
        </p:spPr>
        <p:txBody>
          <a:bodyPr wrap="square" rtlCol="0">
            <a:spAutoFit/>
          </a:bodyPr>
          <a:lstStyle/>
          <a:p>
            <a:r>
              <a:rPr lang="en-US" sz="2100" dirty="0">
                <a:solidFill>
                  <a:srgbClr val="002060"/>
                </a:solidFill>
                <a:latin typeface="Baskerville" charset="0"/>
                <a:ea typeface="Baskerville" charset="0"/>
                <a:cs typeface="Baskerville" charset="0"/>
              </a:rPr>
              <a:t>40 bits of information per second </a:t>
            </a:r>
          </a:p>
        </p:txBody>
      </p:sp>
      <p:cxnSp>
        <p:nvCxnSpPr>
          <p:cNvPr id="10" name="Straight Arrow Connector 9">
            <a:extLst>
              <a:ext uri="{FF2B5EF4-FFF2-40B4-BE49-F238E27FC236}">
                <a16:creationId xmlns:a16="http://schemas.microsoft.com/office/drawing/2014/main" id="{884486C5-3889-CD44-9AF5-E7C94F41257A}"/>
              </a:ext>
            </a:extLst>
          </p:cNvPr>
          <p:cNvCxnSpPr/>
          <p:nvPr/>
        </p:nvCxnSpPr>
        <p:spPr>
          <a:xfrm flipH="1">
            <a:off x="2654533" y="1403777"/>
            <a:ext cx="8793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1795FB-910C-FF41-8ABA-B79BEF2130FA}"/>
              </a:ext>
            </a:extLst>
          </p:cNvPr>
          <p:cNvSpPr txBox="1"/>
          <p:nvPr/>
        </p:nvSpPr>
        <p:spPr>
          <a:xfrm>
            <a:off x="129567" y="2736451"/>
            <a:ext cx="2964655" cy="738664"/>
          </a:xfrm>
          <a:prstGeom prst="rect">
            <a:avLst/>
          </a:prstGeom>
          <a:noFill/>
        </p:spPr>
        <p:txBody>
          <a:bodyPr wrap="square" rtlCol="0">
            <a:spAutoFit/>
          </a:bodyPr>
          <a:lstStyle/>
          <a:p>
            <a:r>
              <a:rPr lang="en-US" sz="2100" dirty="0">
                <a:solidFill>
                  <a:srgbClr val="002060"/>
                </a:solidFill>
                <a:latin typeface="Baskerville" charset="0"/>
                <a:ea typeface="Baskerville" charset="0"/>
                <a:cs typeface="Baskerville" charset="0"/>
              </a:rPr>
              <a:t>20 Million bits of information per second!</a:t>
            </a:r>
          </a:p>
        </p:txBody>
      </p:sp>
      <p:cxnSp>
        <p:nvCxnSpPr>
          <p:cNvPr id="12" name="Straight Arrow Connector 11">
            <a:extLst>
              <a:ext uri="{FF2B5EF4-FFF2-40B4-BE49-F238E27FC236}">
                <a16:creationId xmlns:a16="http://schemas.microsoft.com/office/drawing/2014/main" id="{DBA41C50-4057-2942-AB98-834609BA9F6E}"/>
              </a:ext>
            </a:extLst>
          </p:cNvPr>
          <p:cNvCxnSpPr/>
          <p:nvPr/>
        </p:nvCxnSpPr>
        <p:spPr>
          <a:xfrm flipH="1">
            <a:off x="2654533" y="2932658"/>
            <a:ext cx="8793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157" y="1334766"/>
            <a:ext cx="3876115" cy="3831818"/>
          </a:xfrm>
          <a:prstGeom prst="rect">
            <a:avLst/>
          </a:prstGeom>
          <a:noFill/>
        </p:spPr>
        <p:txBody>
          <a:bodyPr wrap="square" rtlCol="0">
            <a:spAutoFit/>
          </a:bodyPr>
          <a:lstStyle/>
          <a:p>
            <a:r>
              <a:rPr lang="en-US" sz="2700" dirty="0">
                <a:solidFill>
                  <a:srgbClr val="002060"/>
                </a:solidFill>
                <a:latin typeface="Baskerville" charset="0"/>
                <a:ea typeface="Baskerville" charset="0"/>
                <a:cs typeface="Baskerville" charset="0"/>
              </a:rPr>
              <a:t>A paradigm = A mental program which has almost exclusive control over your behavior!</a:t>
            </a:r>
          </a:p>
          <a:p>
            <a:r>
              <a:rPr lang="en-US" sz="2700" u="sng" dirty="0">
                <a:solidFill>
                  <a:srgbClr val="002060"/>
                </a:solidFill>
                <a:latin typeface="Baskerville" charset="0"/>
                <a:ea typeface="Baskerville" charset="0"/>
                <a:cs typeface="Baskerville" charset="0"/>
              </a:rPr>
              <a:t>95-98% of your behavior are habits and expressions of your paradigm and NOT your knowledge!</a:t>
            </a:r>
          </a:p>
          <a:p>
            <a:endParaRPr lang="en-US" sz="2700" dirty="0">
              <a:solidFill>
                <a:srgbClr val="002060"/>
              </a:solidFill>
              <a:latin typeface="Baskerville" charset="0"/>
              <a:ea typeface="Baskerville" charset="0"/>
              <a:cs typeface="Baskerville" charset="0"/>
            </a:endParaRPr>
          </a:p>
        </p:txBody>
      </p:sp>
      <p:pic>
        <p:nvPicPr>
          <p:cNvPr id="5" name="Picture 4">
            <a:extLst>
              <a:ext uri="{FF2B5EF4-FFF2-40B4-BE49-F238E27FC236}">
                <a16:creationId xmlns:a16="http://schemas.microsoft.com/office/drawing/2014/main" id="{E054BD00-28BD-C246-8535-805A25CE4415}"/>
              </a:ext>
            </a:extLst>
          </p:cNvPr>
          <p:cNvPicPr>
            <a:picLocks noChangeAspect="1"/>
          </p:cNvPicPr>
          <p:nvPr/>
        </p:nvPicPr>
        <p:blipFill rotWithShape="1">
          <a:blip r:embed="rId2">
            <a:extLst>
              <a:ext uri="{28A0092B-C50C-407E-A947-70E740481C1C}">
                <a14:useLocalDpi xmlns:a14="http://schemas.microsoft.com/office/drawing/2010/main" val="0"/>
              </a:ext>
            </a:extLst>
          </a:blip>
          <a:srcRect l="36233" b="11521"/>
          <a:stretch/>
        </p:blipFill>
        <p:spPr>
          <a:xfrm>
            <a:off x="4599385" y="1129897"/>
            <a:ext cx="4544615" cy="3547034"/>
          </a:xfrm>
          <a:prstGeom prst="rect">
            <a:avLst/>
          </a:prstGeom>
        </p:spPr>
      </p:pic>
    </p:spTree>
    <p:extLst>
      <p:ext uri="{BB962C8B-B14F-4D97-AF65-F5344CB8AC3E}">
        <p14:creationId xmlns:p14="http://schemas.microsoft.com/office/powerpoint/2010/main" val="146863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937B9B-1758-8D49-85B7-82368E27C70A}"/>
              </a:ext>
            </a:extLst>
          </p:cNvPr>
          <p:cNvPicPr>
            <a:picLocks noChangeAspect="1"/>
          </p:cNvPicPr>
          <p:nvPr/>
        </p:nvPicPr>
        <p:blipFill rotWithShape="1">
          <a:blip r:embed="rId2">
            <a:extLst>
              <a:ext uri="{28A0092B-C50C-407E-A947-70E740481C1C}">
                <a14:useLocalDpi xmlns:a14="http://schemas.microsoft.com/office/drawing/2010/main" val="0"/>
              </a:ext>
            </a:extLst>
          </a:blip>
          <a:srcRect l="36233" b="11521"/>
          <a:stretch/>
        </p:blipFill>
        <p:spPr>
          <a:xfrm>
            <a:off x="5715720" y="1233878"/>
            <a:ext cx="3428281" cy="2675744"/>
          </a:xfrm>
          <a:prstGeom prst="rect">
            <a:avLst/>
          </a:prstGeom>
        </p:spPr>
      </p:pic>
      <p:sp>
        <p:nvSpPr>
          <p:cNvPr id="2" name="TextBox 1"/>
          <p:cNvSpPr txBox="1"/>
          <p:nvPr/>
        </p:nvSpPr>
        <p:spPr>
          <a:xfrm>
            <a:off x="774701" y="989376"/>
            <a:ext cx="7594599" cy="2977738"/>
          </a:xfrm>
          <a:prstGeom prst="rect">
            <a:avLst/>
          </a:prstGeom>
          <a:noFill/>
        </p:spPr>
        <p:txBody>
          <a:bodyPr wrap="square" rtlCol="0">
            <a:spAutoFit/>
          </a:bodyPr>
          <a:lstStyle/>
          <a:p>
            <a:r>
              <a:rPr lang="en-US" sz="3750" b="1" dirty="0">
                <a:solidFill>
                  <a:srgbClr val="002060"/>
                </a:solidFill>
                <a:latin typeface="Baskerville" charset="0"/>
                <a:ea typeface="Baskerville" charset="0"/>
                <a:cs typeface="Baskerville" charset="0"/>
              </a:rPr>
              <a:t>Your Paradigm Controls:</a:t>
            </a:r>
          </a:p>
          <a:p>
            <a:r>
              <a:rPr lang="en-US" sz="3750" dirty="0">
                <a:solidFill>
                  <a:srgbClr val="002060"/>
                </a:solidFill>
                <a:latin typeface="Baskerville" charset="0"/>
                <a:ea typeface="Baskerville" charset="0"/>
                <a:cs typeface="Baskerville" charset="0"/>
              </a:rPr>
              <a:t>The ability to earn money</a:t>
            </a:r>
          </a:p>
          <a:p>
            <a:r>
              <a:rPr lang="en-US" sz="3750" dirty="0">
                <a:solidFill>
                  <a:srgbClr val="002060"/>
                </a:solidFill>
                <a:latin typeface="Baskerville" charset="0"/>
                <a:ea typeface="Baskerville" charset="0"/>
                <a:cs typeface="Baskerville" charset="0"/>
              </a:rPr>
              <a:t>Productivity</a:t>
            </a:r>
          </a:p>
          <a:p>
            <a:r>
              <a:rPr lang="en-US" sz="3750" dirty="0">
                <a:solidFill>
                  <a:srgbClr val="002060"/>
                </a:solidFill>
                <a:latin typeface="Baskerville" charset="0"/>
                <a:ea typeface="Baskerville" charset="0"/>
                <a:cs typeface="Baskerville" charset="0"/>
              </a:rPr>
              <a:t>Logic</a:t>
            </a:r>
          </a:p>
          <a:p>
            <a:r>
              <a:rPr lang="en-US" sz="3750" dirty="0">
                <a:solidFill>
                  <a:srgbClr val="002060"/>
                </a:solidFill>
                <a:latin typeface="Baskerville" charset="0"/>
                <a:ea typeface="Baskerville" charset="0"/>
                <a:cs typeface="Baskerville" charset="0"/>
              </a:rPr>
              <a:t>Self-Image</a:t>
            </a:r>
          </a:p>
        </p:txBody>
      </p:sp>
    </p:spTree>
    <p:extLst>
      <p:ext uri="{BB962C8B-B14F-4D97-AF65-F5344CB8AC3E}">
        <p14:creationId xmlns:p14="http://schemas.microsoft.com/office/powerpoint/2010/main" val="692558016"/>
      </p:ext>
    </p:extLst>
  </p:cSld>
  <p:clrMapOvr>
    <a:masterClrMapping/>
  </p:clrMapOvr>
  <mc:AlternateContent xmlns:mc="http://schemas.openxmlformats.org/markup-compatibility/2006" xmlns:p14="http://schemas.microsoft.com/office/powerpoint/2010/main">
    <mc:Choice Requires="p14">
      <p:transition spd="med" p14:dur="700" advTm="180000">
        <p:fade/>
      </p:transition>
    </mc:Choice>
    <mc:Fallback xmlns="">
      <p:transition spd="med" advTm="18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5514977" y="2893837"/>
            <a:ext cx="6643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9346" y="2658847"/>
            <a:ext cx="2964655" cy="2031325"/>
          </a:xfrm>
          <a:prstGeom prst="rect">
            <a:avLst/>
          </a:prstGeom>
          <a:noFill/>
        </p:spPr>
        <p:txBody>
          <a:bodyPr wrap="square" rtlCol="0">
            <a:spAutoFit/>
          </a:bodyPr>
          <a:lstStyle/>
          <a:p>
            <a:pPr marL="214313" indent="-214313">
              <a:buFont typeface="Arial" charset="0"/>
              <a:buChar char="•"/>
            </a:pPr>
            <a:r>
              <a:rPr lang="en-US" sz="2100" dirty="0">
                <a:solidFill>
                  <a:srgbClr val="002060"/>
                </a:solidFill>
                <a:latin typeface="Baskerville" charset="0"/>
                <a:ea typeface="Baskerville" charset="0"/>
                <a:cs typeface="Baskerville" charset="0"/>
              </a:rPr>
              <a:t>Emotional mind</a:t>
            </a:r>
          </a:p>
          <a:p>
            <a:pPr marL="214313" indent="-214313">
              <a:buFont typeface="Arial" charset="0"/>
              <a:buChar char="•"/>
            </a:pPr>
            <a:r>
              <a:rPr lang="en-US" sz="2100" b="1" u="sng" dirty="0">
                <a:solidFill>
                  <a:srgbClr val="002060"/>
                </a:solidFill>
                <a:latin typeface="Baskerville" charset="0"/>
                <a:ea typeface="Baskerville" charset="0"/>
                <a:cs typeface="Baskerville" charset="0"/>
              </a:rPr>
              <a:t>Self-Image PARADIGMS</a:t>
            </a:r>
            <a:endParaRPr lang="en-US" sz="2100" u="sng" dirty="0">
              <a:solidFill>
                <a:srgbClr val="002060"/>
              </a:solidFill>
              <a:latin typeface="Baskerville" charset="0"/>
              <a:ea typeface="Baskerville" charset="0"/>
              <a:cs typeface="Baskerville" charset="0"/>
            </a:endParaRPr>
          </a:p>
          <a:p>
            <a:pPr marL="214313" indent="-214313">
              <a:buFont typeface="Arial" charset="0"/>
              <a:buChar char="•"/>
            </a:pPr>
            <a:r>
              <a:rPr lang="en-US" sz="2100" dirty="0">
                <a:solidFill>
                  <a:srgbClr val="002060"/>
                </a:solidFill>
                <a:latin typeface="Baskerville" charset="0"/>
                <a:ea typeface="Baskerville" charset="0"/>
                <a:cs typeface="Baskerville" charset="0"/>
              </a:rPr>
              <a:t>Control actions/DO</a:t>
            </a:r>
          </a:p>
          <a:p>
            <a:pPr marL="214313" indent="-214313">
              <a:buFont typeface="Arial" charset="0"/>
              <a:buChar char="•"/>
            </a:pPr>
            <a:r>
              <a:rPr lang="en-US" sz="2100" dirty="0">
                <a:solidFill>
                  <a:srgbClr val="002060"/>
                </a:solidFill>
                <a:latin typeface="Baskerville" charset="0"/>
                <a:ea typeface="Baskerville" charset="0"/>
                <a:cs typeface="Baskerville" charset="0"/>
              </a:rPr>
              <a:t>Cannot reject anything, MUST accept</a:t>
            </a:r>
          </a:p>
        </p:txBody>
      </p:sp>
      <p:pic>
        <p:nvPicPr>
          <p:cNvPr id="14" name="Picture 13">
            <a:extLst>
              <a:ext uri="{FF2B5EF4-FFF2-40B4-BE49-F238E27FC236}">
                <a16:creationId xmlns:a16="http://schemas.microsoft.com/office/drawing/2014/main" id="{96826C26-642F-114A-AC94-AA70942CBCB6}"/>
              </a:ext>
            </a:extLst>
          </p:cNvPr>
          <p:cNvPicPr/>
          <p:nvPr/>
        </p:nvPicPr>
        <p:blipFill>
          <a:blip r:embed="rId2">
            <a:extLst>
              <a:ext uri="{28A0092B-C50C-407E-A947-70E740481C1C}">
                <a14:useLocalDpi xmlns:a14="http://schemas.microsoft.com/office/drawing/2010/main" val="0"/>
              </a:ext>
            </a:extLst>
          </a:blip>
          <a:stretch>
            <a:fillRect/>
          </a:stretch>
        </p:blipFill>
        <p:spPr>
          <a:xfrm>
            <a:off x="3452290" y="981998"/>
            <a:ext cx="2294190" cy="3479544"/>
          </a:xfrm>
          <a:prstGeom prst="rect">
            <a:avLst/>
          </a:prstGeom>
        </p:spPr>
      </p:pic>
      <p:sp>
        <p:nvSpPr>
          <p:cNvPr id="2" name="TextBox 1">
            <a:extLst>
              <a:ext uri="{FF2B5EF4-FFF2-40B4-BE49-F238E27FC236}">
                <a16:creationId xmlns:a16="http://schemas.microsoft.com/office/drawing/2014/main" id="{149B9F3B-E628-C04F-93DD-D24073FF5CB5}"/>
              </a:ext>
            </a:extLst>
          </p:cNvPr>
          <p:cNvSpPr txBox="1"/>
          <p:nvPr/>
        </p:nvSpPr>
        <p:spPr>
          <a:xfrm>
            <a:off x="3168546" y="981998"/>
            <a:ext cx="2806908" cy="1206387"/>
          </a:xfrm>
          <a:prstGeom prst="rect">
            <a:avLst/>
          </a:prstGeom>
          <a:solidFill>
            <a:schemeClr val="bg1"/>
          </a:solidFill>
        </p:spPr>
        <p:txBody>
          <a:bodyPr wrap="square" rtlCol="0">
            <a:spAutoFit/>
          </a:bodyPr>
          <a:lstStyle/>
          <a:p>
            <a:endParaRPr lang="en-US" sz="1050" dirty="0"/>
          </a:p>
        </p:txBody>
      </p:sp>
      <p:sp>
        <p:nvSpPr>
          <p:cNvPr id="9" name="Rectangle 8">
            <a:extLst>
              <a:ext uri="{FF2B5EF4-FFF2-40B4-BE49-F238E27FC236}">
                <a16:creationId xmlns:a16="http://schemas.microsoft.com/office/drawing/2014/main" id="{E8614475-4563-E14A-9227-D7F18283F654}"/>
              </a:ext>
            </a:extLst>
          </p:cNvPr>
          <p:cNvSpPr/>
          <p:nvPr/>
        </p:nvSpPr>
        <p:spPr>
          <a:xfrm>
            <a:off x="1155496" y="1109671"/>
            <a:ext cx="4191851" cy="369332"/>
          </a:xfrm>
          <a:prstGeom prst="rect">
            <a:avLst/>
          </a:prstGeom>
        </p:spPr>
        <p:txBody>
          <a:bodyPr wrap="square">
            <a:spAutoFit/>
          </a:bodyPr>
          <a:lstStyle/>
          <a:p>
            <a:r>
              <a:rPr lang="en-US" sz="1800" dirty="0">
                <a:solidFill>
                  <a:srgbClr val="002060"/>
                </a:solidFill>
                <a:latin typeface="Baskerville Old Face" charset="0"/>
                <a:ea typeface="Baskerville Old Face" charset="0"/>
                <a:cs typeface="Baskerville Old Face" charset="0"/>
              </a:rPr>
              <a:t>Newborn to 5-6 yrs. old:</a:t>
            </a:r>
          </a:p>
        </p:txBody>
      </p:sp>
      <p:sp>
        <p:nvSpPr>
          <p:cNvPr id="8" name="TextBox 7">
            <a:extLst>
              <a:ext uri="{FF2B5EF4-FFF2-40B4-BE49-F238E27FC236}">
                <a16:creationId xmlns:a16="http://schemas.microsoft.com/office/drawing/2014/main" id="{F01846C2-EE5A-0D4D-9E1B-2E576186C46F}"/>
              </a:ext>
            </a:extLst>
          </p:cNvPr>
          <p:cNvSpPr txBox="1"/>
          <p:nvPr/>
        </p:nvSpPr>
        <p:spPr>
          <a:xfrm>
            <a:off x="1321446" y="4611587"/>
            <a:ext cx="2918299" cy="369332"/>
          </a:xfrm>
          <a:prstGeom prst="rect">
            <a:avLst/>
          </a:prstGeom>
          <a:noFill/>
        </p:spPr>
        <p:txBody>
          <a:bodyPr wrap="square" rtlCol="0">
            <a:spAutoFit/>
          </a:bodyPr>
          <a:lstStyle/>
          <a:p>
            <a:r>
              <a:rPr lang="en-US" sz="900" dirty="0"/>
              <a:t>Origin: Dr. Thurman Fleet 1934, as presented by Bob Proctor</a:t>
            </a:r>
          </a:p>
        </p:txBody>
      </p:sp>
    </p:spTree>
    <p:extLst>
      <p:ext uri="{BB962C8B-B14F-4D97-AF65-F5344CB8AC3E}">
        <p14:creationId xmlns:p14="http://schemas.microsoft.com/office/powerpoint/2010/main" val="234320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2597"/>
          <a:stretch/>
        </p:blipFill>
        <p:spPr>
          <a:xfrm>
            <a:off x="15" y="7"/>
            <a:ext cx="9143985" cy="5143493"/>
          </a:xfrm>
          <a:prstGeom prst="rect">
            <a:avLst/>
          </a:prstGeom>
        </p:spPr>
      </p:pic>
      <p:sp>
        <p:nvSpPr>
          <p:cNvPr id="5" name="TextBox 4">
            <a:extLst>
              <a:ext uri="{FF2B5EF4-FFF2-40B4-BE49-F238E27FC236}">
                <a16:creationId xmlns:a16="http://schemas.microsoft.com/office/drawing/2014/main" id="{B39966DB-BDD0-9048-ABE4-797B63C4581A}"/>
              </a:ext>
            </a:extLst>
          </p:cNvPr>
          <p:cNvSpPr txBox="1"/>
          <p:nvPr/>
        </p:nvSpPr>
        <p:spPr>
          <a:xfrm>
            <a:off x="228600" y="90680"/>
            <a:ext cx="2164556" cy="2785870"/>
          </a:xfrm>
          <a:prstGeom prst="rect">
            <a:avLst/>
          </a:prstGeom>
        </p:spPr>
        <p:txBody>
          <a:bodyPr vert="horz" lIns="68580" tIns="34290" rIns="68580" bIns="34290" rtlCol="0" anchor="t">
            <a:normAutofit/>
          </a:bodyPr>
          <a:lstStyle/>
          <a:p>
            <a:pPr>
              <a:lnSpc>
                <a:spcPct val="90000"/>
              </a:lnSpc>
              <a:spcBef>
                <a:spcPct val="0"/>
              </a:spcBef>
              <a:spcAft>
                <a:spcPts val="450"/>
              </a:spcAft>
            </a:pPr>
            <a:r>
              <a:rPr lang="en-US" sz="3000" dirty="0">
                <a:solidFill>
                  <a:srgbClr val="002060"/>
                </a:solidFill>
                <a:latin typeface="Baskerville" panose="02020502070401020303" pitchFamily="18" charset="0"/>
                <a:ea typeface="Baskerville" panose="02020502070401020303" pitchFamily="18" charset="0"/>
                <a:cs typeface="+mj-cs"/>
              </a:rPr>
              <a:t>You cannot outperform your self-image, but you can change it!</a:t>
            </a:r>
          </a:p>
        </p:txBody>
      </p:sp>
    </p:spTree>
    <p:extLst>
      <p:ext uri="{BB962C8B-B14F-4D97-AF65-F5344CB8AC3E}">
        <p14:creationId xmlns:p14="http://schemas.microsoft.com/office/powerpoint/2010/main" val="153188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 teach your offer helps phase 1</a:t>
            </a:r>
            <a:endParaRPr/>
          </a:p>
        </p:txBody>
      </p:sp>
      <p:sp>
        <p:nvSpPr>
          <p:cNvPr id="109" name="Google Shape;10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 dirty="0"/>
              <a:t>Changing your deep-rooted subconscious conditioning, is the root cause of results. When they are changed, a persons life is literally transformed. A persons intellect (IQ) is NOT what gives a person their results. It’s their paradigms.</a:t>
            </a:r>
            <a:endParaRPr dirty="0"/>
          </a:p>
          <a:p>
            <a:pPr marL="0" lvl="0" indent="0" algn="l" rtl="0">
              <a:spcBef>
                <a:spcPts val="1600"/>
              </a:spcBef>
              <a:spcAft>
                <a:spcPts val="1600"/>
              </a:spcAft>
              <a:buNone/>
            </a:pPr>
            <a:r>
              <a:rPr lang="en" dirty="0"/>
              <a:t>Results of This: </a:t>
            </a:r>
            <a:br>
              <a:rPr lang="en" dirty="0"/>
            </a:br>
            <a:br>
              <a:rPr lang="en" dirty="0"/>
            </a:br>
            <a:r>
              <a:rPr lang="en" dirty="0"/>
              <a:t>A permanent transformation, no more “hoping and wishing”. A guaranteed blueprint for success.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Testimonial/Result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Who are you</a:t>
            </a:r>
            <a:endParaRPr dirty="0"/>
          </a:p>
        </p:txBody>
      </p:sp>
      <p:sp>
        <p:nvSpPr>
          <p:cNvPr id="60" name="Google Shape;60;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dirty="0"/>
              <a:t>20 years as an international illusionist </a:t>
            </a:r>
          </a:p>
          <a:p>
            <a:pPr marL="457200" lvl="0" indent="-317500" algn="l" rtl="0">
              <a:spcBef>
                <a:spcPts val="0"/>
              </a:spcBef>
              <a:spcAft>
                <a:spcPts val="0"/>
              </a:spcAft>
              <a:buSzPts val="1400"/>
              <a:buChar char="●"/>
            </a:pPr>
            <a:r>
              <a:rPr lang="en-US" dirty="0"/>
              <a:t>Performing and producing illusion shows on TV and cruise ships </a:t>
            </a:r>
            <a:endParaRPr dirty="0"/>
          </a:p>
          <a:p>
            <a:pPr marL="457200" lvl="0" indent="-317500" algn="l" rtl="0">
              <a:spcBef>
                <a:spcPts val="0"/>
              </a:spcBef>
              <a:spcAft>
                <a:spcPts val="0"/>
              </a:spcAft>
              <a:buSzPts val="1400"/>
              <a:buChar char="●"/>
            </a:pPr>
            <a:r>
              <a:rPr lang="en" dirty="0"/>
              <a:t>Realized I was deceiving myself </a:t>
            </a:r>
          </a:p>
          <a:p>
            <a:pPr marL="457200" lvl="0" indent="-317500" algn="l" rtl="0">
              <a:spcBef>
                <a:spcPts val="0"/>
              </a:spcBef>
              <a:spcAft>
                <a:spcPts val="0"/>
              </a:spcAft>
              <a:buSzPts val="1400"/>
              <a:buChar char="●"/>
            </a:pPr>
            <a:r>
              <a:rPr lang="en" dirty="0"/>
              <a:t>Moved to the US </a:t>
            </a:r>
          </a:p>
          <a:p>
            <a:pPr marL="457200" lvl="0" indent="-317500" algn="l" rtl="0">
              <a:spcBef>
                <a:spcPts val="0"/>
              </a:spcBef>
              <a:spcAft>
                <a:spcPts val="0"/>
              </a:spcAft>
              <a:buSzPts val="1400"/>
              <a:buChar char="●"/>
            </a:pPr>
            <a:r>
              <a:rPr lang="en" dirty="0"/>
              <a:t>Lost everything, broke sick and unhappy</a:t>
            </a:r>
          </a:p>
          <a:p>
            <a:pPr marL="457200" lvl="0" indent="-317500" algn="l" rtl="0">
              <a:spcBef>
                <a:spcPts val="0"/>
              </a:spcBef>
              <a:spcAft>
                <a:spcPts val="0"/>
              </a:spcAft>
              <a:buSzPts val="1400"/>
              <a:buChar char="●"/>
            </a:pPr>
            <a:r>
              <a:rPr lang="en" dirty="0"/>
              <a:t>Attracted Bob Proctor into my life </a:t>
            </a:r>
          </a:p>
          <a:p>
            <a:pPr marL="457200" lvl="0" indent="-317500" algn="l" rtl="0">
              <a:spcBef>
                <a:spcPts val="0"/>
              </a:spcBef>
              <a:spcAft>
                <a:spcPts val="0"/>
              </a:spcAft>
              <a:buSzPts val="1400"/>
              <a:buChar char="●"/>
            </a:pPr>
            <a:r>
              <a:rPr lang="en" dirty="0"/>
              <a:t>Turned annual income into monthly in 11 months. </a:t>
            </a:r>
          </a:p>
          <a:p>
            <a:pPr marL="457200" lvl="0" indent="-317500" algn="l" rtl="0">
              <a:spcBef>
                <a:spcPts val="0"/>
              </a:spcBef>
              <a:spcAft>
                <a:spcPts val="0"/>
              </a:spcAft>
              <a:buSzPts val="1400"/>
              <a:buChar char="●"/>
            </a:pPr>
            <a:r>
              <a:rPr lang="en" dirty="0"/>
              <a:t>Operating a global, multi-million dollar business helping thousands live happier healthier and wealthier lives </a:t>
            </a:r>
          </a:p>
        </p:txBody>
      </p:sp>
      <p:pic>
        <p:nvPicPr>
          <p:cNvPr id="10" name="Picture 9" descr="A person standing on a stage&#10;&#10;Description automatically generated">
            <a:extLst>
              <a:ext uri="{FF2B5EF4-FFF2-40B4-BE49-F238E27FC236}">
                <a16:creationId xmlns:a16="http://schemas.microsoft.com/office/drawing/2014/main" id="{4DE60BB9-0B86-D545-BBEA-B1E2A79B18E8}"/>
              </a:ext>
            </a:extLst>
          </p:cNvPr>
          <p:cNvPicPr>
            <a:picLocks noChangeAspect="1"/>
          </p:cNvPicPr>
          <p:nvPr/>
        </p:nvPicPr>
        <p:blipFill>
          <a:blip r:embed="rId3"/>
          <a:stretch>
            <a:fillRect/>
          </a:stretch>
        </p:blipFill>
        <p:spPr>
          <a:xfrm>
            <a:off x="5181600" y="390525"/>
            <a:ext cx="3271838" cy="4362450"/>
          </a:xfrm>
          <a:prstGeom prst="rect">
            <a:avLst/>
          </a:prstGeom>
          <a:effectLst>
            <a:outerShdw blurRad="50800" dist="38100" dir="8100000" algn="tr"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7" name="Picture 6" descr="A person standing in front of a window posing for the camera&#10;&#10;Description automatically generated">
            <a:extLst>
              <a:ext uri="{FF2B5EF4-FFF2-40B4-BE49-F238E27FC236}">
                <a16:creationId xmlns:a16="http://schemas.microsoft.com/office/drawing/2014/main" id="{FA3145DF-7B22-464E-9BD6-7E2BCBD9BE6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r="-2" b="21241"/>
          <a:stretch/>
        </p:blipFill>
        <p:spPr>
          <a:xfrm>
            <a:off x="4419600" y="-33898"/>
            <a:ext cx="4797282" cy="517739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Rectangle 7">
            <a:extLst>
              <a:ext uri="{FF2B5EF4-FFF2-40B4-BE49-F238E27FC236}">
                <a16:creationId xmlns:a16="http://schemas.microsoft.com/office/drawing/2014/main" id="{EFCC94C6-0B54-A14C-94DC-A14C9040FF52}"/>
              </a:ext>
            </a:extLst>
          </p:cNvPr>
          <p:cNvSpPr/>
          <p:nvPr/>
        </p:nvSpPr>
        <p:spPr>
          <a:xfrm>
            <a:off x="174648" y="361950"/>
            <a:ext cx="4419600" cy="4572000"/>
          </a:xfrm>
          <a:prstGeom prst="rect">
            <a:avLst/>
          </a:prstGeom>
        </p:spPr>
        <p:txBody>
          <a:bodyPr vert="horz" lIns="91440" tIns="45720" rIns="91440" bIns="45720" rtlCol="0">
            <a:noAutofit/>
          </a:bodyPr>
          <a:lstStyle/>
          <a:p>
            <a:pPr>
              <a:lnSpc>
                <a:spcPct val="90000"/>
              </a:lnSpc>
              <a:spcAft>
                <a:spcPts val="600"/>
              </a:spcAft>
            </a:pPr>
            <a:r>
              <a:rPr lang="en-US" sz="2400" dirty="0">
                <a:latin typeface="Avenir Book" panose="02000503020000020003" pitchFamily="2" charset="0"/>
                <a:ea typeface="Baskerville" panose="02020502070401020303" pitchFamily="18" charset="0"/>
                <a:cs typeface="Gotham-Medium" pitchFamily="2" charset="0"/>
              </a:rPr>
              <a:t>”After setting my goal, I used all the tools that Anders introduced me to, to attract my dream job and rid myself of mental patterns that did not serve me. At the same time, I attracted the possibility of deciding my salary. Now I know that the power is within me, to attract exactly what it is I want out of my life.”</a:t>
            </a:r>
          </a:p>
          <a:p>
            <a:pPr>
              <a:lnSpc>
                <a:spcPct val="90000"/>
              </a:lnSpc>
              <a:spcAft>
                <a:spcPts val="600"/>
              </a:spcAft>
            </a:pPr>
            <a:endParaRPr lang="en-US" sz="1600" dirty="0">
              <a:latin typeface="Avenir Book" panose="02000503020000020003" pitchFamily="2" charset="0"/>
              <a:ea typeface="Baskerville" panose="02020502070401020303" pitchFamily="18" charset="0"/>
              <a:cs typeface="Gotham-Medium" pitchFamily="2" charset="0"/>
            </a:endParaRPr>
          </a:p>
          <a:p>
            <a:pPr algn="r">
              <a:lnSpc>
                <a:spcPct val="90000"/>
              </a:lnSpc>
              <a:spcAft>
                <a:spcPts val="600"/>
              </a:spcAft>
            </a:pPr>
            <a:r>
              <a:rPr lang="en-US" sz="1600" dirty="0">
                <a:latin typeface="Avenir Book" panose="02000503020000020003" pitchFamily="2" charset="0"/>
                <a:ea typeface="Baskerville" panose="02020502070401020303" pitchFamily="18" charset="0"/>
                <a:cs typeface="Gotham-Medium" pitchFamily="2" charset="0"/>
              </a:rPr>
              <a:t>-</a:t>
            </a:r>
            <a:r>
              <a:rPr lang="en-US" sz="1600" dirty="0" err="1">
                <a:latin typeface="Avenir Book" panose="02000503020000020003" pitchFamily="2" charset="0"/>
                <a:ea typeface="Baskerville" panose="02020502070401020303" pitchFamily="18" charset="0"/>
                <a:cs typeface="Gotham-Medium" pitchFamily="2" charset="0"/>
              </a:rPr>
              <a:t>Dorthe</a:t>
            </a:r>
            <a:r>
              <a:rPr lang="en-US" sz="1600" dirty="0">
                <a:latin typeface="Avenir Book" panose="02000503020000020003" pitchFamily="2" charset="0"/>
                <a:ea typeface="Baskerville" panose="02020502070401020303" pitchFamily="18" charset="0"/>
                <a:cs typeface="Gotham-Medium" pitchFamily="2" charset="0"/>
              </a:rPr>
              <a:t> Jacobsen</a:t>
            </a:r>
          </a:p>
        </p:txBody>
      </p:sp>
    </p:spTree>
    <p:extLst>
      <p:ext uri="{BB962C8B-B14F-4D97-AF65-F5344CB8AC3E}">
        <p14:creationId xmlns:p14="http://schemas.microsoft.com/office/powerpoint/2010/main" val="239710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Text Placeholder 2">
            <a:extLst>
              <a:ext uri="{FF2B5EF4-FFF2-40B4-BE49-F238E27FC236}">
                <a16:creationId xmlns:a16="http://schemas.microsoft.com/office/drawing/2014/main" id="{AF46196A-E2C9-2A45-982C-A558210FC940}"/>
              </a:ext>
            </a:extLst>
          </p:cNvPr>
          <p:cNvSpPr txBox="1">
            <a:spLocks/>
          </p:cNvSpPr>
          <p:nvPr/>
        </p:nvSpPr>
        <p:spPr>
          <a:xfrm>
            <a:off x="152400" y="1885950"/>
            <a:ext cx="5029200" cy="167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“When I started working with Anders, I suffered from winter depressions which caused my personal life and business to be greatly affected. </a:t>
            </a:r>
            <a:br>
              <a:rPr lang="en-US"/>
            </a:br>
            <a:br>
              <a:rPr lang="en-US"/>
            </a:br>
            <a:r>
              <a:rPr lang="en-US"/>
              <a:t>Today, the depression has been replaced with so much energy that I have a hard time stopping work, and I’ve experienced a quantum leap in my business, hired 2 employees and it hasn’t even been 12 months yet.”</a:t>
            </a:r>
          </a:p>
          <a:p>
            <a:pPr algn="r"/>
            <a:r>
              <a:rPr lang="en-US"/>
              <a:t>Pernille K.</a:t>
            </a:r>
            <a:endParaRPr lang="en-US" dirty="0"/>
          </a:p>
        </p:txBody>
      </p:sp>
      <p:pic>
        <p:nvPicPr>
          <p:cNvPr id="5" name="Picture Placeholder 3" descr="A person smiling for the camera&#10;&#10;Description automatically generated">
            <a:extLst>
              <a:ext uri="{FF2B5EF4-FFF2-40B4-BE49-F238E27FC236}">
                <a16:creationId xmlns:a16="http://schemas.microsoft.com/office/drawing/2014/main" id="{AE874D4E-FA8F-5D45-8FEB-94E5F966DD81}"/>
              </a:ext>
            </a:extLst>
          </p:cNvPr>
          <p:cNvPicPr>
            <a:picLocks noChangeAspect="1"/>
          </p:cNvPicPr>
          <p:nvPr/>
        </p:nvPicPr>
        <p:blipFill>
          <a:blip r:embed="rId3"/>
          <a:srcRect t="14026" b="14026"/>
          <a:stretch>
            <a:fillRect/>
          </a:stretch>
        </p:blipFill>
        <p:spPr>
          <a:xfrm>
            <a:off x="5257800" y="1047750"/>
            <a:ext cx="32766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436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We show you the entire process of how to change your results at the root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 teach a way you’ll help phase 2</a:t>
            </a:r>
            <a:endParaRPr/>
          </a:p>
        </p:txBody>
      </p:sp>
      <p:sp>
        <p:nvSpPr>
          <p:cNvPr id="125" name="Google Shape;12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Help them </a:t>
            </a:r>
            <a:r>
              <a:rPr lang="en-US" dirty="0"/>
              <a:t>override money blocks and build a self-image that is in harmony with the desired results. </a:t>
            </a:r>
            <a:br>
              <a:rPr lang="en-US" dirty="0"/>
            </a:br>
            <a:br>
              <a:rPr lang="en-US" dirty="0"/>
            </a:br>
            <a:r>
              <a:rPr lang="en" dirty="0"/>
              <a:t>Results of This:</a:t>
            </a:r>
            <a:endParaRPr dirty="0"/>
          </a:p>
          <a:p>
            <a:pPr marL="0" lvl="0" indent="0" algn="l" rtl="0">
              <a:spcBef>
                <a:spcPts val="1600"/>
              </a:spcBef>
              <a:spcAft>
                <a:spcPts val="1600"/>
              </a:spcAft>
              <a:buNone/>
            </a:pPr>
            <a:r>
              <a:rPr lang="en-US" dirty="0"/>
              <a:t>You feeling worthy of results you want, increase in quality of relationships as well as income is a natural by-product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Want Us To Do ALL Of This For You?</a:t>
            </a: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Clr>
                <a:schemeClr val="dk1"/>
              </a:buClr>
              <a:buSzPts val="1100"/>
              <a:buFont typeface="Arial"/>
              <a:buNone/>
            </a:pPr>
            <a:r>
              <a:rPr lang="en"/>
              <a:t>Want us to help you with this?</a:t>
            </a: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r>
              <a:rPr lang="en"/>
              <a:t>Then fill out the application on this page.</a:t>
            </a:r>
            <a:endParaRPr/>
          </a:p>
          <a:p>
            <a:pPr marL="0" lvl="0" indent="0" algn="ctr" rtl="0">
              <a:spcBef>
                <a:spcPts val="0"/>
              </a:spcBef>
              <a:spcAft>
                <a:spcPts val="0"/>
              </a:spcAft>
              <a:buNone/>
            </a:pPr>
            <a:endParaRPr/>
          </a:p>
          <a:p>
            <a:pPr marL="0" lvl="0" indent="0" algn="ctr" rtl="0">
              <a:spcBef>
                <a:spcPts val="0"/>
              </a:spcBef>
              <a:spcAft>
                <a:spcPts val="0"/>
              </a:spcAft>
              <a:buNone/>
            </a:pPr>
            <a:r>
              <a:rPr lang="en"/>
              <a:t>Then click below and get signed up on this next page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Testimonial/Result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Title 2">
            <a:extLst>
              <a:ext uri="{FF2B5EF4-FFF2-40B4-BE49-F238E27FC236}">
                <a16:creationId xmlns:a16="http://schemas.microsoft.com/office/drawing/2014/main" id="{44EB38B3-EFEC-F649-85E3-BB270F5C922E}"/>
              </a:ext>
            </a:extLst>
          </p:cNvPr>
          <p:cNvSpPr>
            <a:spLocks noGrp="1"/>
          </p:cNvSpPr>
          <p:nvPr>
            <p:ph type="title"/>
          </p:nvPr>
        </p:nvSpPr>
        <p:spPr/>
        <p:txBody>
          <a:bodyPr/>
          <a:lstStyle/>
          <a:p>
            <a:endParaRPr lang="en-US"/>
          </a:p>
        </p:txBody>
      </p:sp>
      <p:sp>
        <p:nvSpPr>
          <p:cNvPr id="5" name="Text Placeholder 12">
            <a:extLst>
              <a:ext uri="{FF2B5EF4-FFF2-40B4-BE49-F238E27FC236}">
                <a16:creationId xmlns:a16="http://schemas.microsoft.com/office/drawing/2014/main" id="{6ADD18E6-EEFC-1A4C-854F-C109D3BDA3C0}"/>
              </a:ext>
            </a:extLst>
          </p:cNvPr>
          <p:cNvSpPr txBox="1">
            <a:spLocks/>
          </p:cNvSpPr>
          <p:nvPr/>
        </p:nvSpPr>
        <p:spPr>
          <a:xfrm>
            <a:off x="304800" y="438150"/>
            <a:ext cx="4038600" cy="457200"/>
          </a:xfrm>
          <a:prstGeom prst="rect">
            <a:avLst/>
          </a:prstGeom>
        </p:spPr>
        <p:txBody>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1A2C56"/>
              </a:solidFill>
              <a:effectLst/>
              <a:uLnTx/>
              <a:uFillTx/>
              <a:latin typeface="Bodoni Book" pitchFamily="50" charset="0"/>
              <a:ea typeface="Arial"/>
              <a:cs typeface="Arial"/>
              <a:sym typeface="Arial"/>
            </a:endParaRPr>
          </a:p>
        </p:txBody>
      </p:sp>
      <p:sp>
        <p:nvSpPr>
          <p:cNvPr id="6" name="Text Placeholder 14">
            <a:extLst>
              <a:ext uri="{FF2B5EF4-FFF2-40B4-BE49-F238E27FC236}">
                <a16:creationId xmlns:a16="http://schemas.microsoft.com/office/drawing/2014/main" id="{34758BAF-4627-0C4C-A5A2-8529FB7E1144}"/>
              </a:ext>
            </a:extLst>
          </p:cNvPr>
          <p:cNvSpPr txBox="1">
            <a:spLocks/>
          </p:cNvSpPr>
          <p:nvPr/>
        </p:nvSpPr>
        <p:spPr>
          <a:xfrm>
            <a:off x="381000" y="1581150"/>
            <a:ext cx="4038600" cy="3016474"/>
          </a:xfrm>
          <a:prstGeom prst="rect">
            <a:avLst/>
          </a:prstGeom>
        </p:spPr>
        <p:txBody>
          <a:bodyPr/>
          <a:lstStyle/>
          <a:p>
            <a:pPr>
              <a:lnSpc>
                <a:spcPct val="90000"/>
              </a:lnSpc>
              <a:spcAft>
                <a:spcPts val="600"/>
              </a:spcAft>
            </a:pPr>
            <a:r>
              <a:rPr lang="en-US" sz="2500" dirty="0">
                <a:latin typeface="Baskerville" panose="02020502070401020303" pitchFamily="18" charset="0"/>
                <a:ea typeface="Baskerville" panose="02020502070401020303" pitchFamily="18" charset="0"/>
                <a:cs typeface="Gotham-Medium" pitchFamily="2" charset="0"/>
              </a:rPr>
              <a:t>Went from having crippling anxiety for years to becoming an author and speaker in less than 12 months… </a:t>
            </a:r>
          </a:p>
          <a:p>
            <a:pPr>
              <a:lnSpc>
                <a:spcPct val="90000"/>
              </a:lnSpc>
              <a:spcAft>
                <a:spcPts val="600"/>
              </a:spcAft>
            </a:pPr>
            <a:r>
              <a:rPr lang="en-US" sz="2500" dirty="0">
                <a:latin typeface="Baskerville" panose="02020502070401020303" pitchFamily="18" charset="0"/>
                <a:ea typeface="Baskerville" panose="02020502070401020303" pitchFamily="18" charset="0"/>
                <a:cs typeface="Gotham-Medium" pitchFamily="2" charset="0"/>
              </a:rPr>
              <a:t>Today she is an active participant in life and LOVES it!</a:t>
            </a:r>
          </a:p>
          <a:p>
            <a:pPr>
              <a:lnSpc>
                <a:spcPct val="90000"/>
              </a:lnSpc>
              <a:spcAft>
                <a:spcPts val="600"/>
              </a:spcAft>
            </a:pPr>
            <a:endParaRPr lang="en-US" sz="2500" dirty="0">
              <a:latin typeface="Baskerville" panose="02020502070401020303" pitchFamily="18" charset="0"/>
              <a:ea typeface="Baskerville" panose="02020502070401020303" pitchFamily="18" charset="0"/>
              <a:cs typeface="Gotham-Medium" pitchFamily="2" charset="0"/>
            </a:endParaRPr>
          </a:p>
          <a:p>
            <a:pPr>
              <a:lnSpc>
                <a:spcPct val="90000"/>
              </a:lnSpc>
              <a:spcAft>
                <a:spcPts val="600"/>
              </a:spcAft>
            </a:pPr>
            <a:r>
              <a:rPr lang="en-US" sz="2500" dirty="0">
                <a:latin typeface="Baskerville" panose="02020502070401020303" pitchFamily="18" charset="0"/>
                <a:ea typeface="Baskerville" panose="02020502070401020303" pitchFamily="18" charset="0"/>
                <a:cs typeface="Gotham-Medium" pitchFamily="2" charset="0"/>
              </a:rPr>
              <a:t>Sandra T.</a:t>
            </a:r>
          </a:p>
        </p:txBody>
      </p:sp>
      <p:pic>
        <p:nvPicPr>
          <p:cNvPr id="7" name="Picture 6" descr="A person wearing glasses and smiling at the camera&#10;&#10;Description automatically generated">
            <a:extLst>
              <a:ext uri="{FF2B5EF4-FFF2-40B4-BE49-F238E27FC236}">
                <a16:creationId xmlns:a16="http://schemas.microsoft.com/office/drawing/2014/main" id="{3A868F10-58F5-0749-9461-982739BB1A49}"/>
              </a:ext>
            </a:extLst>
          </p:cNvPr>
          <p:cNvPicPr>
            <a:picLocks noChangeAspect="1"/>
          </p:cNvPicPr>
          <p:nvPr/>
        </p:nvPicPr>
        <p:blipFill rotWithShape="1">
          <a:blip r:embed="rId3"/>
          <a:srcRect l="5241" r="100"/>
          <a:stretch/>
        </p:blipFill>
        <p:spPr>
          <a:xfrm>
            <a:off x="4419600" y="0"/>
            <a:ext cx="4752968" cy="515467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7407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Text Placeholder 12">
            <a:extLst>
              <a:ext uri="{FF2B5EF4-FFF2-40B4-BE49-F238E27FC236}">
                <a16:creationId xmlns:a16="http://schemas.microsoft.com/office/drawing/2014/main" id="{6ADD18E6-EEFC-1A4C-854F-C109D3BDA3C0}"/>
              </a:ext>
            </a:extLst>
          </p:cNvPr>
          <p:cNvSpPr txBox="1">
            <a:spLocks/>
          </p:cNvSpPr>
          <p:nvPr/>
        </p:nvSpPr>
        <p:spPr>
          <a:xfrm>
            <a:off x="304800" y="438150"/>
            <a:ext cx="4038600" cy="457200"/>
          </a:xfrm>
          <a:prstGeom prst="rect">
            <a:avLst/>
          </a:prstGeom>
        </p:spPr>
        <p:txBody>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1A2C56"/>
              </a:solidFill>
              <a:effectLst/>
              <a:uLnTx/>
              <a:uFillTx/>
              <a:latin typeface="Bodoni Book" pitchFamily="50" charset="0"/>
              <a:ea typeface="Arial"/>
              <a:cs typeface="Arial"/>
              <a:sym typeface="Arial"/>
            </a:endParaRPr>
          </a:p>
        </p:txBody>
      </p:sp>
      <p:sp>
        <p:nvSpPr>
          <p:cNvPr id="6" name="Text Placeholder 14">
            <a:extLst>
              <a:ext uri="{FF2B5EF4-FFF2-40B4-BE49-F238E27FC236}">
                <a16:creationId xmlns:a16="http://schemas.microsoft.com/office/drawing/2014/main" id="{34758BAF-4627-0C4C-A5A2-8529FB7E1144}"/>
              </a:ext>
            </a:extLst>
          </p:cNvPr>
          <p:cNvSpPr txBox="1">
            <a:spLocks/>
          </p:cNvSpPr>
          <p:nvPr/>
        </p:nvSpPr>
        <p:spPr>
          <a:xfrm>
            <a:off x="399288" y="895350"/>
            <a:ext cx="4038600" cy="3016474"/>
          </a:xfrm>
          <a:prstGeom prst="rect">
            <a:avLst/>
          </a:prstGeom>
        </p:spPr>
        <p:txBody>
          <a:bodyPr/>
          <a:lstStyle/>
          <a:p>
            <a:pPr>
              <a:lnSpc>
                <a:spcPct val="90000"/>
              </a:lnSpc>
              <a:spcAft>
                <a:spcPts val="600"/>
              </a:spcAft>
            </a:pPr>
            <a:r>
              <a:rPr lang="en-US" sz="2500" dirty="0">
                <a:latin typeface="Baskerville" panose="02020502070401020303" pitchFamily="18" charset="0"/>
                <a:ea typeface="Baskerville" panose="02020502070401020303" pitchFamily="18" charset="0"/>
                <a:cs typeface="Gotham-Medium" pitchFamily="2" charset="0"/>
              </a:rPr>
              <a:t>Set a goal of becoming a nationally recognized speaker. After 3 months in the program, Frank is mentioned in national media as one in 5 of the country’s best speakers.</a:t>
            </a:r>
          </a:p>
          <a:p>
            <a:pPr>
              <a:lnSpc>
                <a:spcPct val="90000"/>
              </a:lnSpc>
              <a:spcAft>
                <a:spcPts val="600"/>
              </a:spcAft>
            </a:pPr>
            <a:endParaRPr lang="en-US" sz="2500" dirty="0">
              <a:latin typeface="Baskerville" panose="02020502070401020303" pitchFamily="18" charset="0"/>
              <a:ea typeface="Baskerville" panose="02020502070401020303" pitchFamily="18" charset="0"/>
              <a:cs typeface="Gotham-Medium" pitchFamily="2" charset="0"/>
            </a:endParaRPr>
          </a:p>
          <a:p>
            <a:pPr>
              <a:lnSpc>
                <a:spcPct val="90000"/>
              </a:lnSpc>
              <a:spcAft>
                <a:spcPts val="600"/>
              </a:spcAft>
            </a:pPr>
            <a:r>
              <a:rPr lang="en-US" sz="2500" dirty="0">
                <a:latin typeface="Baskerville" panose="02020502070401020303" pitchFamily="18" charset="0"/>
                <a:ea typeface="Baskerville" panose="02020502070401020303" pitchFamily="18" charset="0"/>
                <a:cs typeface="Gotham-Medium" pitchFamily="2" charset="0"/>
              </a:rPr>
              <a:t>Frank K. (Image is coming)</a:t>
            </a:r>
          </a:p>
        </p:txBody>
      </p:sp>
    </p:spTree>
    <p:extLst>
      <p:ext uri="{BB962C8B-B14F-4D97-AF65-F5344CB8AC3E}">
        <p14:creationId xmlns:p14="http://schemas.microsoft.com/office/powerpoint/2010/main" val="361823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 teach how you’ll help </a:t>
            </a:r>
            <a:endParaRPr/>
          </a:p>
        </p:txBody>
      </p:sp>
      <p:sp>
        <p:nvSpPr>
          <p:cNvPr id="141" name="Google Shape;14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We are going to teach you the energy behind money and the laws that governs the earnings of it as well as how to multiply it. </a:t>
            </a: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0"/>
              </a:spcAft>
              <a:buClr>
                <a:schemeClr val="dk1"/>
              </a:buClr>
              <a:buSzPts val="1100"/>
              <a:buFont typeface="Arial"/>
              <a:buNone/>
            </a:pPr>
            <a:r>
              <a:rPr lang="en" dirty="0"/>
              <a:t>Results of This:</a:t>
            </a:r>
            <a:endParaRPr dirty="0"/>
          </a:p>
          <a:p>
            <a:pPr marL="0" lvl="0" indent="0" algn="l" rtl="0">
              <a:spcBef>
                <a:spcPts val="1600"/>
              </a:spcBef>
              <a:spcAft>
                <a:spcPts val="1600"/>
              </a:spcAft>
              <a:buNone/>
            </a:pPr>
            <a:r>
              <a:rPr lang="en-US" dirty="0"/>
              <a:t>Time / money freedom for the rest of your life </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Results/Case Studies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t>Direct solution</a:t>
            </a:r>
            <a:endParaRPr sz="4800" b="1" dirty="0"/>
          </a:p>
        </p:txBody>
      </p:sp>
      <p:sp>
        <p:nvSpPr>
          <p:cNvPr id="67" name="Google Shape;67;p15"/>
          <p:cNvSpPr txBox="1">
            <a:spLocks noGrp="1"/>
          </p:cNvSpPr>
          <p:nvPr>
            <p:ph type="title"/>
          </p:nvPr>
        </p:nvSpPr>
        <p:spPr>
          <a:xfrm>
            <a:off x="311700" y="3504714"/>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We work with people to overcome their self-limiting mental illusions so they can create the time/money freedom they desire. </a:t>
            </a: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ext Placeholder 2">
            <a:extLst>
              <a:ext uri="{FF2B5EF4-FFF2-40B4-BE49-F238E27FC236}">
                <a16:creationId xmlns:a16="http://schemas.microsoft.com/office/drawing/2014/main" id="{C6F4BC08-4505-6F45-8069-59B379883A5C}"/>
              </a:ext>
            </a:extLst>
          </p:cNvPr>
          <p:cNvSpPr txBox="1">
            <a:spLocks/>
          </p:cNvSpPr>
          <p:nvPr/>
        </p:nvSpPr>
        <p:spPr>
          <a:xfrm>
            <a:off x="4457700" y="1885950"/>
            <a:ext cx="4495800" cy="167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t>“After 7 years as an entrepreneur, having confusing results, to having earned the same in the last 3 months as I did all of last year combined... It’s a quantum leap and there is more peace and flow and time with the family, more so than ever before. When I look ahead, I know it’s going to be really great!”</a:t>
            </a:r>
          </a:p>
          <a:p>
            <a:pPr algn="r"/>
            <a:r>
              <a:rPr lang="en-US" sz="1600"/>
              <a:t>Michael C</a:t>
            </a:r>
            <a:endParaRPr lang="en-US" sz="1600" dirty="0"/>
          </a:p>
        </p:txBody>
      </p:sp>
      <p:pic>
        <p:nvPicPr>
          <p:cNvPr id="6" name="Picture Placeholder 3" descr="A person smiling for the camera&#10;&#10;Description automatically generated">
            <a:extLst>
              <a:ext uri="{FF2B5EF4-FFF2-40B4-BE49-F238E27FC236}">
                <a16:creationId xmlns:a16="http://schemas.microsoft.com/office/drawing/2014/main" id="{A9B07FD6-67D6-2D4A-8C6D-66D3C6484125}"/>
              </a:ext>
            </a:extLst>
          </p:cNvPr>
          <p:cNvPicPr>
            <a:picLocks noChangeAspect="1"/>
          </p:cNvPicPr>
          <p:nvPr/>
        </p:nvPicPr>
        <p:blipFill rotWithShape="1">
          <a:blip r:embed="rId3"/>
          <a:srcRect l="14453" r="14453"/>
          <a:stretch/>
        </p:blipFill>
        <p:spPr>
          <a:xfrm>
            <a:off x="990600" y="1047750"/>
            <a:ext cx="32766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79780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Text Placeholder 14">
            <a:extLst>
              <a:ext uri="{FF2B5EF4-FFF2-40B4-BE49-F238E27FC236}">
                <a16:creationId xmlns:a16="http://schemas.microsoft.com/office/drawing/2014/main" id="{D7C8B5EE-D226-2142-8737-42044C9A0C3E}"/>
              </a:ext>
            </a:extLst>
          </p:cNvPr>
          <p:cNvSpPr txBox="1">
            <a:spLocks/>
          </p:cNvSpPr>
          <p:nvPr/>
        </p:nvSpPr>
        <p:spPr>
          <a:xfrm>
            <a:off x="3276600" y="1200150"/>
            <a:ext cx="5181600" cy="2971800"/>
          </a:xfrm>
          <a:prstGeom prst="rect">
            <a:avLst/>
          </a:prstGeom>
        </p:spPr>
        <p:txBody>
          <a:bodyPr>
            <a:normAutofit/>
          </a:bodyPr>
          <a:lstStyle/>
          <a:p>
            <a:pPr>
              <a:lnSpc>
                <a:spcPct val="90000"/>
              </a:lnSpc>
              <a:spcAft>
                <a:spcPts val="600"/>
              </a:spcAft>
            </a:pPr>
            <a:r>
              <a:rPr lang="en-US" sz="2400" dirty="0">
                <a:latin typeface="Baskerville" panose="02020502070401020303" pitchFamily="18" charset="0"/>
                <a:ea typeface="Baskerville" panose="02020502070401020303" pitchFamily="18" charset="0"/>
              </a:rPr>
              <a:t>Tripled his sales in the first month after 40 years of stagnant results, rebuilt his house, happy family-life and feels stronger than ever before at age 60.</a:t>
            </a:r>
          </a:p>
          <a:p>
            <a:pPr algn="r">
              <a:lnSpc>
                <a:spcPct val="90000"/>
              </a:lnSpc>
              <a:spcAft>
                <a:spcPts val="600"/>
              </a:spcAft>
            </a:pPr>
            <a:endParaRPr lang="en-US" sz="2400" dirty="0">
              <a:latin typeface="Baskerville" panose="02020502070401020303" pitchFamily="18" charset="0"/>
              <a:ea typeface="Baskerville" panose="02020502070401020303" pitchFamily="18" charset="0"/>
            </a:endParaRPr>
          </a:p>
          <a:p>
            <a:pPr>
              <a:lnSpc>
                <a:spcPct val="90000"/>
              </a:lnSpc>
              <a:spcAft>
                <a:spcPts val="600"/>
              </a:spcAft>
            </a:pPr>
            <a:r>
              <a:rPr lang="en-US" sz="2400" dirty="0">
                <a:latin typeface="Baskerville" panose="02020502070401020303" pitchFamily="18" charset="0"/>
                <a:ea typeface="Baskerville" panose="02020502070401020303" pitchFamily="18" charset="0"/>
              </a:rPr>
              <a:t>Octavio Ballesteros</a:t>
            </a:r>
          </a:p>
        </p:txBody>
      </p:sp>
      <p:pic>
        <p:nvPicPr>
          <p:cNvPr id="6" name="Picture 5" descr="A person looking at the camera&#10;&#10;Description automatically generated">
            <a:extLst>
              <a:ext uri="{FF2B5EF4-FFF2-40B4-BE49-F238E27FC236}">
                <a16:creationId xmlns:a16="http://schemas.microsoft.com/office/drawing/2014/main" id="{515E12B1-E883-8248-8360-0ECB37CBB04B}"/>
              </a:ext>
            </a:extLst>
          </p:cNvPr>
          <p:cNvPicPr>
            <a:picLocks noChangeAspect="1"/>
          </p:cNvPicPr>
          <p:nvPr/>
        </p:nvPicPr>
        <p:blipFill rotWithShape="1">
          <a:blip r:embed="rId3"/>
          <a:srcRect l="12397" r="24400" b="4"/>
          <a:stretch/>
        </p:blipFill>
        <p:spPr>
          <a:xfrm>
            <a:off x="533400" y="1200150"/>
            <a:ext cx="2590800" cy="2971800"/>
          </a:xfrm>
          <a:prstGeom prst="rect">
            <a:avLst/>
          </a:prstGeom>
          <a:noFill/>
        </p:spPr>
      </p:pic>
    </p:spTree>
    <p:extLst>
      <p:ext uri="{BB962C8B-B14F-4D97-AF65-F5344CB8AC3E}">
        <p14:creationId xmlns:p14="http://schemas.microsoft.com/office/powerpoint/2010/main" val="75162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we’ll help you recap</a:t>
            </a:r>
            <a:endParaRPr/>
          </a:p>
        </p:txBody>
      </p:sp>
      <p:sp>
        <p:nvSpPr>
          <p:cNvPr id="152" name="Google Shape;15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Change your deep—rooted subconscious conditioning (paradigms) for a permanent transformation</a:t>
            </a:r>
            <a:endParaRPr dirty="0"/>
          </a:p>
          <a:p>
            <a:pPr marL="0" lvl="0" indent="0" algn="l" rtl="0">
              <a:spcBef>
                <a:spcPts val="1600"/>
              </a:spcBef>
              <a:spcAft>
                <a:spcPts val="0"/>
              </a:spcAft>
              <a:buNone/>
            </a:pPr>
            <a:r>
              <a:rPr lang="en-US" dirty="0"/>
              <a:t>Integrate a new self-image that aligns with your goal for winning confidence and improvement in results </a:t>
            </a:r>
            <a:endParaRPr dirty="0"/>
          </a:p>
          <a:p>
            <a:pPr marL="0" lvl="0" indent="0" algn="l" rtl="0">
              <a:spcBef>
                <a:spcPts val="1600"/>
              </a:spcBef>
              <a:spcAft>
                <a:spcPts val="1600"/>
              </a:spcAft>
              <a:buNone/>
            </a:pPr>
            <a:r>
              <a:rPr lang="en" dirty="0"/>
              <a:t>Teach you the mental science behind multiplying your income, so that you can life the rest of your life with time and money freedom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Plus, we’ll even host an entire VIP day for you to deepen your understanding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311700" y="532362"/>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 if you want us to help you….”</a:t>
            </a:r>
            <a:endParaRPr dirty="0"/>
          </a:p>
          <a:p>
            <a:pPr marL="0" lvl="0" indent="0" algn="ctr" rtl="0">
              <a:spcBef>
                <a:spcPts val="0"/>
              </a:spcBef>
              <a:spcAft>
                <a:spcPts val="0"/>
              </a:spcAft>
              <a:buNone/>
            </a:pPr>
            <a:endParaRPr dirty="0"/>
          </a:p>
        </p:txBody>
      </p:sp>
      <p:sp>
        <p:nvSpPr>
          <p:cNvPr id="3" name="Google Shape;152;p31">
            <a:extLst>
              <a:ext uri="{FF2B5EF4-FFF2-40B4-BE49-F238E27FC236}">
                <a16:creationId xmlns:a16="http://schemas.microsoft.com/office/drawing/2014/main" id="{8549212B-3682-274C-89D4-445EF28D8C86}"/>
              </a:ext>
            </a:extLst>
          </p:cNvPr>
          <p:cNvSpPr txBox="1">
            <a:spLocks/>
          </p:cNvSpPr>
          <p:nvPr/>
        </p:nvSpPr>
        <p:spPr>
          <a:xfrm>
            <a:off x="448860" y="1374162"/>
            <a:ext cx="8520600" cy="341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Change your deep—rooted subconscious conditioning (paradigms) for a permanent transformation</a:t>
            </a:r>
          </a:p>
          <a:p>
            <a:pPr>
              <a:spcBef>
                <a:spcPts val="1600"/>
              </a:spcBef>
            </a:pPr>
            <a:r>
              <a:rPr lang="en-US" dirty="0"/>
              <a:t>Integrate a new self-image that aligns with your goal for winning confidence and improvement in results </a:t>
            </a:r>
          </a:p>
          <a:p>
            <a:pPr>
              <a:spcBef>
                <a:spcPts val="1600"/>
              </a:spcBef>
              <a:spcAft>
                <a:spcPts val="1600"/>
              </a:spcAft>
            </a:pPr>
            <a:r>
              <a:rPr lang="en-US" dirty="0"/>
              <a:t>Teach you the mental science behind multiplying your income, so that you can life the rest of your life with time and money freedom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Then fill out the application on this page &amp; schedule a call to speak with our team.</a:t>
            </a:r>
            <a:endParaRPr/>
          </a:p>
          <a:p>
            <a:pPr marL="0" lvl="0" indent="0" algn="ctr" rtl="0">
              <a:spcBef>
                <a:spcPts val="0"/>
              </a:spcBef>
              <a:spcAft>
                <a:spcPts val="0"/>
              </a:spcAft>
              <a:buNone/>
            </a:pPr>
            <a:endParaRPr/>
          </a:p>
          <a:p>
            <a:pPr marL="0" lvl="0" indent="0" algn="ctr" rtl="0">
              <a:spcBef>
                <a:spcPts val="0"/>
              </a:spcBef>
              <a:spcAft>
                <a:spcPts val="0"/>
              </a:spcAft>
              <a:buNone/>
            </a:pPr>
            <a:r>
              <a:rPr lang="en"/>
              <a:t>Then press the button below, fill out your info and invest into the product to get started.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work with us we will personally:</a:t>
            </a:r>
            <a:endParaRPr/>
          </a:p>
        </p:txBody>
      </p:sp>
      <p:sp>
        <p:nvSpPr>
          <p:cNvPr id="173" name="Google Shape;17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a:t>Facilitate an onboarding call with our team </a:t>
            </a:r>
            <a:endParaRPr dirty="0"/>
          </a:p>
          <a:p>
            <a:pPr marL="457200" lvl="0" indent="-342900" algn="l" rtl="0">
              <a:spcBef>
                <a:spcPts val="0"/>
              </a:spcBef>
              <a:spcAft>
                <a:spcPts val="0"/>
              </a:spcAft>
              <a:buSzPts val="1800"/>
              <a:buChar char="●"/>
            </a:pPr>
            <a:r>
              <a:rPr lang="en-US" dirty="0"/>
              <a:t>Send you the start package and 200+ page workbook (shipped with international courier) </a:t>
            </a:r>
            <a:endParaRPr dirty="0"/>
          </a:p>
          <a:p>
            <a:pPr marL="457200" lvl="0" indent="-342900" algn="l" rtl="0">
              <a:spcBef>
                <a:spcPts val="0"/>
              </a:spcBef>
              <a:spcAft>
                <a:spcPts val="0"/>
              </a:spcAft>
              <a:buSzPts val="1800"/>
              <a:buChar char="●"/>
            </a:pPr>
            <a:r>
              <a:rPr lang="en-US" dirty="0"/>
              <a:t>Introduce you to our Real Magic Community of likeminded people </a:t>
            </a:r>
          </a:p>
          <a:p>
            <a:pPr marL="457200" lvl="0" indent="-342900" algn="l" rtl="0">
              <a:spcBef>
                <a:spcPts val="0"/>
              </a:spcBef>
              <a:spcAft>
                <a:spcPts val="0"/>
              </a:spcAft>
              <a:buSzPts val="1800"/>
              <a:buChar char="●"/>
            </a:pPr>
            <a:r>
              <a:rPr lang="en-US" dirty="0"/>
              <a:t>Team you up with an accountability partner in the program </a:t>
            </a:r>
          </a:p>
          <a:p>
            <a:pPr marL="457200" lvl="0" indent="-342900" algn="l" rtl="0">
              <a:spcBef>
                <a:spcPts val="0"/>
              </a:spcBef>
              <a:spcAft>
                <a:spcPts val="0"/>
              </a:spcAft>
              <a:buSzPts val="1800"/>
              <a:buChar char="●"/>
            </a:pPr>
            <a:r>
              <a:rPr lang="en-US" dirty="0"/>
              <a:t>Be there to support you every step of the way, making success nothing but inevitable for you </a:t>
            </a:r>
            <a:endParaRPr dirty="0"/>
          </a:p>
          <a:p>
            <a:pPr marL="0" lvl="0" indent="0" algn="l" rtl="0">
              <a:spcBef>
                <a:spcPts val="1600"/>
              </a:spcBef>
              <a:spcAft>
                <a:spcPts val="160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There’s a limited amount of this we’re going to sell, so those who do get in will get the most results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If you’re seeing this video right now that means there’s spots still open</a:t>
            </a:r>
            <a:endParaRPr/>
          </a:p>
          <a:p>
            <a:pPr marL="0" lvl="0" indent="0" algn="ctr" rtl="0">
              <a:spcBef>
                <a:spcPts val="0"/>
              </a:spcBef>
              <a:spcAft>
                <a:spcPts val="0"/>
              </a:spcAft>
              <a:buNone/>
            </a:pPr>
            <a:endParaRPr/>
          </a:p>
          <a:p>
            <a:pPr marL="0" lvl="0" indent="0" algn="ctr" rtl="0">
              <a:spcBef>
                <a:spcPts val="0"/>
              </a:spcBef>
              <a:spcAft>
                <a:spcPts val="0"/>
              </a:spcAft>
              <a:buNone/>
            </a:pPr>
            <a:r>
              <a:rPr lang="en"/>
              <a:t>If you’re seeing this video right now, that means there’s still room left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Fill out the application on this page now</a:t>
            </a:r>
            <a:endParaRPr/>
          </a:p>
          <a:p>
            <a:pPr marL="0" lvl="0" indent="0" algn="ctr" rtl="0">
              <a:spcBef>
                <a:spcPts val="0"/>
              </a:spcBef>
              <a:spcAft>
                <a:spcPts val="0"/>
              </a:spcAft>
              <a:buNone/>
            </a:pPr>
            <a:endParaRPr/>
          </a:p>
          <a:p>
            <a:pPr marL="0" lvl="0" indent="0" algn="ctr" rtl="0">
              <a:spcBef>
                <a:spcPts val="0"/>
              </a:spcBef>
              <a:spcAft>
                <a:spcPts val="0"/>
              </a:spcAft>
              <a:buNone/>
            </a:pPr>
            <a:r>
              <a:rPr lang="en"/>
              <a:t>Invest in yourself now on the next page, press below to get started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Agreeable statement</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“It is a well-known fact, that only about 95-98% of the population get to live the life they truly WANT to live…”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Challenge holding them back</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“The problem is, that we have not been taught how to address the main-cause of results in life, our deep-rooted subconscious conditioning…”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Solution Explained (short and direct)</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“However, luckily the program The Secret to Real Magic that Bob Proctor and I have co-created, is based on natural law AND main causes in a persons life…”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Benefits of the solution:</a:t>
            </a:r>
            <a:endParaRPr dirty="0"/>
          </a:p>
        </p:txBody>
      </p:sp>
      <p:sp>
        <p:nvSpPr>
          <p:cNvPr id="88" name="Google Shape;8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It’s the best method we’ve discovered to:</a:t>
            </a:r>
            <a:endParaRPr dirty="0"/>
          </a:p>
          <a:p>
            <a:pPr marL="0" indent="0">
              <a:spcBef>
                <a:spcPts val="1600"/>
              </a:spcBef>
              <a:buNone/>
            </a:pPr>
            <a:r>
              <a:rPr lang="en-US" dirty="0"/>
              <a:t>Increase and multiply your income </a:t>
            </a:r>
          </a:p>
          <a:p>
            <a:pPr marL="0" indent="0">
              <a:spcBef>
                <a:spcPts val="1600"/>
              </a:spcBef>
              <a:buNone/>
            </a:pPr>
            <a:r>
              <a:rPr lang="en-US" dirty="0"/>
              <a:t>Create a balanced life of freedom</a:t>
            </a:r>
          </a:p>
          <a:p>
            <a:pPr marL="0" lvl="0" indent="0" algn="l" rtl="0">
              <a:spcBef>
                <a:spcPts val="1600"/>
              </a:spcBef>
              <a:spcAft>
                <a:spcPts val="0"/>
              </a:spcAft>
              <a:buNone/>
            </a:pPr>
            <a:r>
              <a:rPr lang="en-US" dirty="0"/>
              <a:t>Improve your self-image and self-worth</a:t>
            </a:r>
            <a:endParaRPr dirty="0"/>
          </a:p>
          <a:p>
            <a:pPr marL="0" lvl="0" indent="0" algn="l" rtl="0">
              <a:spcBef>
                <a:spcPts val="1600"/>
              </a:spcBef>
              <a:spcAft>
                <a:spcPts val="0"/>
              </a:spcAft>
              <a:buNone/>
            </a:pPr>
            <a:r>
              <a:rPr lang="en-US" dirty="0"/>
              <a:t>Obtain and calm and centered mind </a:t>
            </a:r>
          </a:p>
          <a:p>
            <a:pPr marL="0" lvl="0" indent="0" algn="l" rtl="0">
              <a:spcBef>
                <a:spcPts val="1600"/>
              </a:spcBef>
              <a:spcAft>
                <a:spcPts val="0"/>
              </a:spcAft>
              <a:buNone/>
            </a:pPr>
            <a:r>
              <a:rPr lang="en-US" dirty="0"/>
              <a:t>Attract your dream-partner </a:t>
            </a:r>
          </a:p>
          <a:p>
            <a:pPr marL="0" lvl="0" indent="0" algn="l" rtl="0">
              <a:spcBef>
                <a:spcPts val="16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Open Loop</a:t>
            </a:r>
            <a:endParaRPr/>
          </a:p>
          <a:p>
            <a:pPr marL="0" lvl="0" indent="0" algn="ctr" rtl="0">
              <a:spcBef>
                <a:spcPts val="0"/>
              </a:spcBef>
              <a:spcAft>
                <a:spcPts val="0"/>
              </a:spcAft>
              <a:buNone/>
            </a:pPr>
            <a:endParaRPr/>
          </a:p>
          <a:p>
            <a:pPr marL="0" lvl="0" indent="0" algn="ctr" rtl="0">
              <a:spcBef>
                <a:spcPts val="0"/>
              </a:spcBef>
              <a:spcAft>
                <a:spcPts val="0"/>
              </a:spcAft>
              <a:buNone/>
            </a:pPr>
            <a:r>
              <a:rPr lang="en"/>
              <a:t>“And I’m going to reveal the details to you in a minute…”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“Because first, I need to explain WHY this works so well”</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1657</Words>
  <Application>Microsoft Macintosh PowerPoint</Application>
  <PresentationFormat>On-screen Show (16:9)</PresentationFormat>
  <Paragraphs>150</Paragraphs>
  <Slides>39</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Baskerville Old Face</vt:lpstr>
      <vt:lpstr>Baskerville</vt:lpstr>
      <vt:lpstr>Arial</vt:lpstr>
      <vt:lpstr>Raleway</vt:lpstr>
      <vt:lpstr>Bodoni Book</vt:lpstr>
      <vt:lpstr>Avenir Book</vt:lpstr>
      <vt:lpstr>Simple Light</vt:lpstr>
      <vt:lpstr>The Secret to Real Magic  Earn more money  Enjoy more freedom  Built great relationships </vt:lpstr>
      <vt:lpstr>Who are you</vt:lpstr>
      <vt:lpstr>Direct solution</vt:lpstr>
      <vt:lpstr>Agreeable statement  “It is a well-known fact, that only about 95-98% of the population get to live the life they truly WANT to live…”</vt:lpstr>
      <vt:lpstr>Challenge holding them back  “The problem is, that we have not been taught how to address the main-cause of results in life, our deep-rooted subconscious conditioning…”</vt:lpstr>
      <vt:lpstr>Solution Explained (short and direct)  “However, luckily the program The Secret to Real Magic that Bob Proctor and I have co-created, is based on natural law AND main causes in a persons life…”</vt:lpstr>
      <vt:lpstr>Benefits of the solution:</vt:lpstr>
      <vt:lpstr>Open Loop  “And I’m going to reveal the details to you in a minute…”</vt:lpstr>
      <vt:lpstr>“Because first, I need to explain WHY this works so well”</vt:lpstr>
      <vt:lpstr>Reason Why  Explain/Teach a little bit  Avoid back story of how you found it - just talk about why and teach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1 - teach your offer helps phase 1</vt:lpstr>
      <vt:lpstr>Testimonial/Result</vt:lpstr>
      <vt:lpstr>PowerPoint Presentation</vt:lpstr>
      <vt:lpstr>PowerPoint Presentation</vt:lpstr>
      <vt:lpstr>We show you the entire process of how to change your results at the root </vt:lpstr>
      <vt:lpstr>Step 2 - teach a way you’ll help phase 2</vt:lpstr>
      <vt:lpstr>Want Us To Do ALL Of This For You?  Want us to help you with this?  Then fill out the application on this page.  Then click below and get signed up on this next page</vt:lpstr>
      <vt:lpstr>Testimonial/Result</vt:lpstr>
      <vt:lpstr>PowerPoint Presentation</vt:lpstr>
      <vt:lpstr>PowerPoint Presentation</vt:lpstr>
      <vt:lpstr>Step 3 - teach how you’ll help </vt:lpstr>
      <vt:lpstr>Results/Case Studies</vt:lpstr>
      <vt:lpstr>PowerPoint Presentation</vt:lpstr>
      <vt:lpstr>PowerPoint Presentation</vt:lpstr>
      <vt:lpstr>How we’ll help you recap</vt:lpstr>
      <vt:lpstr>Plus, we’ll even host an entire VIP day for you to deepen your understanding </vt:lpstr>
      <vt:lpstr>“So, if you want us to help you….” </vt:lpstr>
      <vt:lpstr>Then fill out the application on this page &amp; schedule a call to speak with our team.  Then press the button below, fill out your info and invest into the product to get started.</vt:lpstr>
      <vt:lpstr>When you work with us we will personally:</vt:lpstr>
      <vt:lpstr>There’s a limited amount of this we’re going to sell, so those who do get in will get the most results</vt:lpstr>
      <vt:lpstr>If you’re seeing this video right now that means there’s spots still open  If you’re seeing this video right now, that means there’s still room left</vt:lpstr>
      <vt:lpstr>Fill out the application on this page now  Invest in yourself now on the next page, press below to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to Real Magic  Earn more money  Enjoy more freedom  Built great relationships </dc:title>
  <cp:lastModifiedBy>Anders Hansen</cp:lastModifiedBy>
  <cp:revision>2</cp:revision>
  <dcterms:modified xsi:type="dcterms:W3CDTF">2023-11-07T01:29:49Z</dcterms:modified>
</cp:coreProperties>
</file>